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99"/>
  </p:notesMasterIdLst>
  <p:handoutMasterIdLst>
    <p:handoutMasterId r:id="rId100"/>
  </p:handoutMasterIdLst>
  <p:sldIdLst>
    <p:sldId id="256" r:id="rId2"/>
    <p:sldId id="257" r:id="rId3"/>
    <p:sldId id="286" r:id="rId4"/>
    <p:sldId id="284" r:id="rId5"/>
    <p:sldId id="276" r:id="rId6"/>
    <p:sldId id="288" r:id="rId7"/>
    <p:sldId id="289" r:id="rId8"/>
    <p:sldId id="424" r:id="rId9"/>
    <p:sldId id="340" r:id="rId10"/>
    <p:sldId id="341" r:id="rId11"/>
    <p:sldId id="342" r:id="rId12"/>
    <p:sldId id="350" r:id="rId13"/>
    <p:sldId id="283" r:id="rId14"/>
    <p:sldId id="344" r:id="rId15"/>
    <p:sldId id="346" r:id="rId16"/>
    <p:sldId id="354" r:id="rId17"/>
    <p:sldId id="335" r:id="rId18"/>
    <p:sldId id="345" r:id="rId19"/>
    <p:sldId id="353" r:id="rId20"/>
    <p:sldId id="336" r:id="rId21"/>
    <p:sldId id="337" r:id="rId22"/>
    <p:sldId id="338" r:id="rId23"/>
    <p:sldId id="349" r:id="rId24"/>
    <p:sldId id="339" r:id="rId25"/>
    <p:sldId id="356" r:id="rId26"/>
    <p:sldId id="363" r:id="rId27"/>
    <p:sldId id="364" r:id="rId28"/>
    <p:sldId id="365" r:id="rId29"/>
    <p:sldId id="366" r:id="rId30"/>
    <p:sldId id="367" r:id="rId31"/>
    <p:sldId id="368" r:id="rId32"/>
    <p:sldId id="369" r:id="rId33"/>
    <p:sldId id="379" r:id="rId34"/>
    <p:sldId id="371" r:id="rId35"/>
    <p:sldId id="373" r:id="rId36"/>
    <p:sldId id="374" r:id="rId37"/>
    <p:sldId id="375" r:id="rId38"/>
    <p:sldId id="380" r:id="rId39"/>
    <p:sldId id="377" r:id="rId40"/>
    <p:sldId id="378" r:id="rId41"/>
    <p:sldId id="357" r:id="rId42"/>
    <p:sldId id="358" r:id="rId43"/>
    <p:sldId id="359" r:id="rId44"/>
    <p:sldId id="361" r:id="rId45"/>
    <p:sldId id="362" r:id="rId46"/>
    <p:sldId id="435" r:id="rId47"/>
    <p:sldId id="381" r:id="rId48"/>
    <p:sldId id="290" r:id="rId49"/>
    <p:sldId id="287" r:id="rId50"/>
    <p:sldId id="277" r:id="rId51"/>
    <p:sldId id="265" r:id="rId52"/>
    <p:sldId id="266" r:id="rId53"/>
    <p:sldId id="382" r:id="rId54"/>
    <p:sldId id="418" r:id="rId55"/>
    <p:sldId id="419" r:id="rId56"/>
    <p:sldId id="385" r:id="rId57"/>
    <p:sldId id="420" r:id="rId58"/>
    <p:sldId id="421" r:id="rId59"/>
    <p:sldId id="422" r:id="rId60"/>
    <p:sldId id="389" r:id="rId61"/>
    <p:sldId id="390" r:id="rId62"/>
    <p:sldId id="425" r:id="rId63"/>
    <p:sldId id="426" r:id="rId64"/>
    <p:sldId id="427" r:id="rId65"/>
    <p:sldId id="428" r:id="rId66"/>
    <p:sldId id="429" r:id="rId67"/>
    <p:sldId id="430" r:id="rId68"/>
    <p:sldId id="431" r:id="rId69"/>
    <p:sldId id="423" r:id="rId70"/>
    <p:sldId id="301" r:id="rId71"/>
    <p:sldId id="303" r:id="rId72"/>
    <p:sldId id="278" r:id="rId73"/>
    <p:sldId id="310" r:id="rId74"/>
    <p:sldId id="311" r:id="rId75"/>
    <p:sldId id="314" r:id="rId76"/>
    <p:sldId id="391" r:id="rId77"/>
    <p:sldId id="392" r:id="rId78"/>
    <p:sldId id="393" r:id="rId79"/>
    <p:sldId id="394" r:id="rId80"/>
    <p:sldId id="436" r:id="rId81"/>
    <p:sldId id="395" r:id="rId82"/>
    <p:sldId id="396" r:id="rId83"/>
    <p:sldId id="400" r:id="rId84"/>
    <p:sldId id="401" r:id="rId85"/>
    <p:sldId id="404" r:id="rId86"/>
    <p:sldId id="405" r:id="rId87"/>
    <p:sldId id="433" r:id="rId88"/>
    <p:sldId id="434" r:id="rId89"/>
    <p:sldId id="406" r:id="rId90"/>
    <p:sldId id="407" r:id="rId91"/>
    <p:sldId id="410" r:id="rId92"/>
    <p:sldId id="411" r:id="rId93"/>
    <p:sldId id="412" r:id="rId94"/>
    <p:sldId id="413" r:id="rId95"/>
    <p:sldId id="414" r:id="rId96"/>
    <p:sldId id="416" r:id="rId97"/>
    <p:sldId id="417" r:id="rId98"/>
  </p:sldIdLst>
  <p:sldSz cx="9144000" cy="6858000" type="screen4x3"/>
  <p:notesSz cx="6797675" cy="9874250"/>
  <p:custDataLst>
    <p:tags r:id="rId10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593" autoAdjust="0"/>
  </p:normalViewPr>
  <p:slideViewPr>
    <p:cSldViewPr>
      <p:cViewPr>
        <p:scale>
          <a:sx n="70" d="100"/>
          <a:sy n="70" d="100"/>
        </p:scale>
        <p:origin x="-1302" y="-72"/>
      </p:cViewPr>
      <p:guideLst>
        <p:guide orient="horz" pos="2160"/>
        <p:guide pos="2880"/>
      </p:guideLst>
    </p:cSldViewPr>
  </p:slideViewPr>
  <p:notesTextViewPr>
    <p:cViewPr>
      <p:scale>
        <a:sx n="100" d="100"/>
        <a:sy n="100" d="100"/>
      </p:scale>
      <p:origin x="0" y="0"/>
    </p:cViewPr>
  </p:notesTextViewPr>
  <p:sorterViewPr>
    <p:cViewPr>
      <p:scale>
        <a:sx n="40" d="100"/>
        <a:sy n="40" d="100"/>
      </p:scale>
      <p:origin x="0" y="235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handoutMaster" Target="handoutMasters/handout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a:defRPr sz="1200"/>
            </a:lvl1pPr>
          </a:lstStyle>
          <a:p>
            <a:fld id="{05CDC4A8-C28D-42DA-9117-3DEB7E07D7BC}" type="datetimeFigureOut">
              <a:rPr lang="en-US" smtClean="0"/>
              <a:pPr/>
              <a:t>9/4/2013</a:t>
            </a:fld>
            <a:endParaRPr lang="en-US"/>
          </a:p>
        </p:txBody>
      </p:sp>
      <p:sp>
        <p:nvSpPr>
          <p:cNvPr id="4" name="Footer Placeholder 3"/>
          <p:cNvSpPr>
            <a:spLocks noGrp="1"/>
          </p:cNvSpPr>
          <p:nvPr>
            <p:ph type="ftr" sz="quarter" idx="2"/>
          </p:nvPr>
        </p:nvSpPr>
        <p:spPr>
          <a:xfrm>
            <a:off x="0" y="9378823"/>
            <a:ext cx="2945659" cy="49371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378823"/>
            <a:ext cx="2945659" cy="493713"/>
          </a:xfrm>
          <a:prstGeom prst="rect">
            <a:avLst/>
          </a:prstGeom>
        </p:spPr>
        <p:txBody>
          <a:bodyPr vert="horz" lIns="91440" tIns="45720" rIns="91440" bIns="45720" rtlCol="0" anchor="b"/>
          <a:lstStyle>
            <a:lvl1pPr algn="r">
              <a:defRPr sz="1200"/>
            </a:lvl1pPr>
          </a:lstStyle>
          <a:p>
            <a:fld id="{93685048-79B7-476D-B13F-376B0C21CFD8}" type="slidenum">
              <a:rPr lang="en-US" smtClean="0"/>
              <a:pPr/>
              <a:t>‹#›</a:t>
            </a:fld>
            <a:endParaRPr lang="en-US"/>
          </a:p>
        </p:txBody>
      </p:sp>
    </p:spTree>
    <p:extLst>
      <p:ext uri="{BB962C8B-B14F-4D97-AF65-F5344CB8AC3E}">
        <p14:creationId xmlns:p14="http://schemas.microsoft.com/office/powerpoint/2010/main" val="10234945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958" cy="49426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1098" y="0"/>
            <a:ext cx="2944958" cy="494266"/>
          </a:xfrm>
          <a:prstGeom prst="rect">
            <a:avLst/>
          </a:prstGeom>
        </p:spPr>
        <p:txBody>
          <a:bodyPr vert="horz" lIns="91440" tIns="45720" rIns="91440" bIns="45720" rtlCol="0"/>
          <a:lstStyle>
            <a:lvl1pPr algn="r">
              <a:defRPr sz="1200"/>
            </a:lvl1pPr>
          </a:lstStyle>
          <a:p>
            <a:fld id="{AD8FF4A4-9EEF-46C5-8480-608288E95457}" type="datetimeFigureOut">
              <a:rPr lang="en-US" smtClean="0"/>
              <a:pPr/>
              <a:t>9/4/2013</a:t>
            </a:fld>
            <a:endParaRPr lang="en-GB"/>
          </a:p>
        </p:txBody>
      </p:sp>
      <p:sp>
        <p:nvSpPr>
          <p:cNvPr id="4" name="Slide Image Placeholder 3"/>
          <p:cNvSpPr>
            <a:spLocks noGrp="1" noRot="1" noChangeAspect="1"/>
          </p:cNvSpPr>
          <p:nvPr>
            <p:ph type="sldImg" idx="2"/>
          </p:nvPr>
        </p:nvSpPr>
        <p:spPr>
          <a:xfrm>
            <a:off x="930275" y="741363"/>
            <a:ext cx="4937125" cy="37020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606" y="4689993"/>
            <a:ext cx="5438464" cy="44436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8406"/>
            <a:ext cx="2944958" cy="49426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1098" y="9378406"/>
            <a:ext cx="2944958" cy="494265"/>
          </a:xfrm>
          <a:prstGeom prst="rect">
            <a:avLst/>
          </a:prstGeom>
        </p:spPr>
        <p:txBody>
          <a:bodyPr vert="horz" lIns="91440" tIns="45720" rIns="91440" bIns="45720" rtlCol="0" anchor="b"/>
          <a:lstStyle>
            <a:lvl1pPr algn="r">
              <a:defRPr sz="1200"/>
            </a:lvl1pPr>
          </a:lstStyle>
          <a:p>
            <a:fld id="{A54E3CFB-C12D-4DBD-99F8-5E5E0D05872F}" type="slidenum">
              <a:rPr lang="en-GB" smtClean="0"/>
              <a:pPr/>
              <a:t>‹#›</a:t>
            </a:fld>
            <a:endParaRPr lang="en-GB"/>
          </a:p>
        </p:txBody>
      </p:sp>
    </p:spTree>
    <p:extLst>
      <p:ext uri="{BB962C8B-B14F-4D97-AF65-F5344CB8AC3E}">
        <p14:creationId xmlns:p14="http://schemas.microsoft.com/office/powerpoint/2010/main" val="513188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15</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21</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22</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23</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25</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26</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27</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28</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30</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31</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32</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33</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34</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35</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36</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37</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38</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39</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a:t>
            </a:fld>
            <a:endParaRPr lang="en-GB"/>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40</a:t>
            </a:fld>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41</a:t>
            </a:fld>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42</a:t>
            </a:fld>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43</a:t>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44</a:t>
            </a:fld>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45</a:t>
            </a:fld>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47</a:t>
            </a:fld>
            <a:endParaRPr lang="en-GB"/>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48</a:t>
            </a:fld>
            <a:endParaRPr lang="en-GB"/>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49</a:t>
            </a:fld>
            <a:endParaRPr lang="en-GB"/>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50</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a:t>
            </a:fld>
            <a:endParaRPr lang="en-GB"/>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9FBE5BC-ECBB-42E1-9884-EA68FB4D6263}" type="slidenum">
              <a:rPr lang="en-GB"/>
              <a:pPr fontAlgn="base">
                <a:spcBef>
                  <a:spcPct val="0"/>
                </a:spcBef>
                <a:spcAft>
                  <a:spcPct val="0"/>
                </a:spcAft>
              </a:pPr>
              <a:t>51</a:t>
            </a:fld>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225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C44799-C401-4289-A82B-1B3E7E6A3058}" type="slidenum">
              <a:rPr lang="en-GB"/>
              <a:pPr fontAlgn="base">
                <a:spcBef>
                  <a:spcPct val="0"/>
                </a:spcBef>
                <a:spcAft>
                  <a:spcPct val="0"/>
                </a:spcAft>
              </a:pPr>
              <a:t>52</a:t>
            </a:fld>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53</a:t>
            </a:fld>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54</a:t>
            </a:fld>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55</a:t>
            </a:fld>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56</a:t>
            </a:fld>
            <a:endParaRPr lang="en-GB"/>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57</a:t>
            </a:fld>
            <a:endParaRPr lang="en-GB"/>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58</a:t>
            </a:fld>
            <a:endParaRPr lang="en-GB"/>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59</a:t>
            </a:fld>
            <a:endParaRPr lang="en-GB"/>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60</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9FBE5BC-ECBB-42E1-9884-EA68FB4D6263}" type="slidenum">
              <a:rPr lang="en-GB"/>
              <a:pPr fontAlgn="base">
                <a:spcBef>
                  <a:spcPct val="0"/>
                </a:spcBef>
                <a:spcAft>
                  <a:spcPct val="0"/>
                </a:spcAft>
              </a:pPr>
              <a:t>6</a:t>
            </a:fld>
            <a:endParaRPr lang="en-GB"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61</a:t>
            </a:fld>
            <a:endParaRPr lang="en-GB"/>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62</a:t>
            </a:fld>
            <a:endParaRPr lang="en-GB"/>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63</a:t>
            </a:fld>
            <a:endParaRPr lang="en-GB"/>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64</a:t>
            </a:fld>
            <a:endParaRPr lang="en-GB"/>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65</a:t>
            </a:fld>
            <a:endParaRPr lang="en-GB"/>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66</a:t>
            </a:fld>
            <a:endParaRPr lang="en-GB"/>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67</a:t>
            </a:fld>
            <a:endParaRPr lang="en-GB"/>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68</a:t>
            </a:fld>
            <a:endParaRPr lang="en-GB"/>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69</a:t>
            </a:fld>
            <a:endParaRPr lang="en-GB"/>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5B2BD56D-5907-4212-867A-ECBEEACD9BB4}" type="slidenum">
              <a:rPr lang="en-GB" smtClean="0"/>
              <a:pPr/>
              <a:t>70</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7</a:t>
            </a:fld>
            <a:endParaRPr lang="en-GB"/>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71</a:t>
            </a:fld>
            <a:endParaRPr lang="en-GB"/>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72</a:t>
            </a:fld>
            <a:endParaRPr lang="en-GB"/>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9FBE5BC-ECBB-42E1-9884-EA68FB4D6263}" type="slidenum">
              <a:rPr lang="en-GB"/>
              <a:pPr fontAlgn="base">
                <a:spcBef>
                  <a:spcPct val="0"/>
                </a:spcBef>
                <a:spcAft>
                  <a:spcPct val="0"/>
                </a:spcAft>
              </a:pPr>
              <a:t>73</a:t>
            </a:fld>
            <a:endParaRPr lang="en-GB"/>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225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C44799-C401-4289-A82B-1B3E7E6A3058}" type="slidenum">
              <a:rPr lang="en-GB"/>
              <a:pPr fontAlgn="base">
                <a:spcBef>
                  <a:spcPct val="0"/>
                </a:spcBef>
                <a:spcAft>
                  <a:spcPct val="0"/>
                </a:spcAft>
              </a:pPr>
              <a:t>74</a:t>
            </a:fld>
            <a:endParaRPr lang="en-GB"/>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225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C44799-C401-4289-A82B-1B3E7E6A3058}" type="slidenum">
              <a:rPr lang="en-GB"/>
              <a:pPr fontAlgn="base">
                <a:spcBef>
                  <a:spcPct val="0"/>
                </a:spcBef>
                <a:spcAft>
                  <a:spcPct val="0"/>
                </a:spcAft>
              </a:pPr>
              <a:t>75</a:t>
            </a:fld>
            <a:endParaRPr lang="en-GB"/>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76</a:t>
            </a:fld>
            <a:endParaRPr lang="en-GB"/>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77</a:t>
            </a:fld>
            <a:endParaRPr lang="en-GB"/>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78</a:t>
            </a:fld>
            <a:endParaRPr lang="en-GB"/>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79</a:t>
            </a:fld>
            <a:endParaRPr lang="en-GB"/>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80</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8</a:t>
            </a:fld>
            <a:endParaRPr lang="en-GB"/>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ctr">
              <a:buNone/>
            </a:pPr>
            <a:r>
              <a:rPr lang="en-GB" sz="1200" b="1" dirty="0" smtClean="0"/>
              <a:t>REMEMBER</a:t>
            </a:r>
          </a:p>
          <a:p>
            <a:pPr algn="ctr">
              <a:buNone/>
            </a:pPr>
            <a:r>
              <a:rPr lang="en-GB" sz="1200" b="1" dirty="0" smtClean="0"/>
              <a:t>YOU</a:t>
            </a:r>
            <a:r>
              <a:rPr lang="en-GB" sz="1200" dirty="0" smtClean="0"/>
              <a:t> HAVE TO PRODUCE THIS</a:t>
            </a:r>
          </a:p>
          <a:p>
            <a:pPr algn="ctr">
              <a:buNone/>
            </a:pPr>
            <a:r>
              <a:rPr lang="en-GB" sz="1200" dirty="0" smtClean="0"/>
              <a:t>So Temper Enthusiasm With Reality!</a:t>
            </a:r>
          </a:p>
          <a:p>
            <a:pPr algn="ctr">
              <a:buNone/>
            </a:pPr>
            <a:r>
              <a:rPr lang="en-GB" sz="1200" dirty="0" smtClean="0"/>
              <a:t>You won’t be able to produce Shrek 5 or Toy Story 4.... (YET!)</a:t>
            </a:r>
          </a:p>
          <a:p>
            <a:endParaRPr lang="en-GB" dirty="0"/>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81</a:t>
            </a:fld>
            <a:endParaRPr lang="en-GB"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82</a:t>
            </a:fld>
            <a:endParaRPr lang="en-GB"/>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83</a:t>
            </a:fld>
            <a:endParaRPr lang="en-GB"/>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84</a:t>
            </a:fld>
            <a:endParaRPr lang="en-GB"/>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85</a:t>
            </a:fld>
            <a:endParaRPr lang="en-GB"/>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86</a:t>
            </a:fld>
            <a:endParaRPr lang="en-GB"/>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5B29D6C-98D7-42BB-9EE2-5766D80D86DD}" type="slidenum">
              <a:rPr lang="en-GB" smtClean="0"/>
              <a:pPr/>
              <a:t>87</a:t>
            </a:fld>
            <a:endParaRPr lang="en-GB"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5B29D6C-98D7-42BB-9EE2-5766D80D86DD}" type="slidenum">
              <a:rPr lang="en-GB" smtClean="0"/>
              <a:pPr/>
              <a:t>88</a:t>
            </a:fld>
            <a:endParaRPr lang="en-GB"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89</a:t>
            </a:fld>
            <a:endParaRPr lang="en-GB"/>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90</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a:t>
            </a:fld>
            <a:endParaRPr lang="en-GB"/>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91</a:t>
            </a:fld>
            <a:endParaRPr lang="en-GB"/>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92</a:t>
            </a:fld>
            <a:endParaRPr lang="en-GB"/>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93</a:t>
            </a:fld>
            <a:endParaRPr lang="en-GB"/>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94</a:t>
            </a:fld>
            <a:endParaRPr lang="en-GB"/>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95</a:t>
            </a:fld>
            <a:endParaRPr lang="en-GB"/>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96</a:t>
            </a:fld>
            <a:endParaRPr lang="en-GB"/>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97</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3" name="Footer Placeholder 18"/>
          <p:cNvSpPr txBox="1">
            <a:spLocks/>
          </p:cNvSpPr>
          <p:nvPr/>
        </p:nvSpPr>
        <p:spPr>
          <a:xfrm>
            <a:off x="142844" y="6492875"/>
            <a:ext cx="729993"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accent1">
                    <a:tint val="20000"/>
                  </a:schemeClr>
                </a:solidFill>
                <a:effectLst/>
                <a:uLnTx/>
                <a:uFillTx/>
                <a:latin typeface="Calibri" pitchFamily="34" charset="0"/>
                <a:ea typeface="+mn-ea"/>
                <a:cs typeface="Calibri" pitchFamily="34" charset="0"/>
              </a:rPr>
              <a:t>ICT Dept</a:t>
            </a: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pic>
        <p:nvPicPr>
          <p:cNvPr id="1026" name="Picture 2" descr="http://www.cooperstc.com/index_htm_files/25897.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5402" y="5615302"/>
            <a:ext cx="817435" cy="9206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000108"/>
            <a:ext cx="4038600" cy="4525963"/>
          </a:xfrm>
        </p:spPr>
        <p:txBody>
          <a:bodyPr/>
          <a:lstStyle>
            <a:lvl1pPr>
              <a:defRPr sz="2800">
                <a:latin typeface="Calibri" pitchFamily="34" charset="0"/>
                <a:cs typeface="Calibri" pitchFamily="34" charset="0"/>
              </a:defRPr>
            </a:lvl1pPr>
            <a:lvl2pPr>
              <a:defRPr sz="2400">
                <a:latin typeface="Calibri" pitchFamily="34" charset="0"/>
                <a:cs typeface="Calibri" pitchFamily="34" charset="0"/>
              </a:defRPr>
            </a:lvl2pPr>
            <a:lvl3pPr>
              <a:defRPr sz="2000">
                <a:latin typeface="Calibri" pitchFamily="34" charset="0"/>
                <a:cs typeface="Calibri" pitchFamily="34" charset="0"/>
              </a:defRPr>
            </a:lvl3pPr>
            <a:lvl4pPr>
              <a:defRPr sz="1800">
                <a:latin typeface="Calibri" pitchFamily="34" charset="0"/>
                <a:cs typeface="Calibri" pitchFamily="34" charset="0"/>
              </a:defRPr>
            </a:lvl4pPr>
            <a:lvl5pPr>
              <a:defRPr sz="1800">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000108"/>
            <a:ext cx="4038600" cy="4525963"/>
          </a:xfrm>
        </p:spPr>
        <p:txBody>
          <a:bodyPr/>
          <a:lstStyle>
            <a:lvl1pPr>
              <a:defRPr sz="2800">
                <a:latin typeface="Calibri" pitchFamily="34" charset="0"/>
                <a:cs typeface="Calibri" pitchFamily="34" charset="0"/>
              </a:defRPr>
            </a:lvl1pPr>
            <a:lvl2pPr>
              <a:defRPr sz="2400">
                <a:latin typeface="Calibri" pitchFamily="34" charset="0"/>
                <a:cs typeface="Calibri" pitchFamily="34" charset="0"/>
              </a:defRPr>
            </a:lvl2pPr>
            <a:lvl3pPr>
              <a:defRPr sz="2000">
                <a:latin typeface="Calibri" pitchFamily="34" charset="0"/>
                <a:cs typeface="Calibri" pitchFamily="34" charset="0"/>
              </a:defRPr>
            </a:lvl3pPr>
            <a:lvl4pPr>
              <a:defRPr sz="1800">
                <a:latin typeface="Calibri" pitchFamily="34" charset="0"/>
                <a:cs typeface="Calibri" pitchFamily="34" charset="0"/>
              </a:defRPr>
            </a:lvl4pPr>
            <a:lvl5pPr>
              <a:defRPr sz="1800">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Title 7"/>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4"/>
            <a:ext cx="8229600" cy="928694"/>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142984"/>
            <a:ext cx="403860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48200" y="1142984"/>
            <a:ext cx="403860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
            <a:ext cx="8229600" cy="796908"/>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928670"/>
            <a:ext cx="403860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928670"/>
            <a:ext cx="403860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791253"/>
            <a:ext cx="3402314" cy="1080868"/>
          </a:xfrm>
          <a:prstGeom prst="rtTriangle">
            <a:avLst/>
          </a:prstGeom>
          <a:blipFill>
            <a:blip r:embed="rId9"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Footer Placeholder 18"/>
          <p:cNvSpPr txBox="1">
            <a:spLocks/>
          </p:cNvSpPr>
          <p:nvPr/>
        </p:nvSpPr>
        <p:spPr>
          <a:xfrm>
            <a:off x="71406" y="6635775"/>
            <a:ext cx="729993"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smtClean="0">
                <a:ln>
                  <a:noFill/>
                </a:ln>
                <a:solidFill>
                  <a:schemeClr val="accent1">
                    <a:tint val="20000"/>
                  </a:schemeClr>
                </a:solidFill>
                <a:effectLst/>
                <a:uLnTx/>
                <a:uFillTx/>
                <a:latin typeface="Calibri" pitchFamily="34" charset="0"/>
                <a:ea typeface="+mn-ea"/>
                <a:cs typeface="Calibri" pitchFamily="34" charset="0"/>
              </a:rPr>
              <a:t>ICT Dept</a:t>
            </a: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pic>
        <p:nvPicPr>
          <p:cNvPr id="2050" name="Picture 2" descr="http://www.cooperstc.com/index_htm_files/25897.png"/>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5643895"/>
            <a:ext cx="904875" cy="101917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slide" Target="slide12.xml"/><Relationship Id="rId18" Type="http://schemas.openxmlformats.org/officeDocument/2006/relationships/slide" Target="slide44.xml"/><Relationship Id="rId3" Type="http://schemas.openxmlformats.org/officeDocument/2006/relationships/slide" Target="slide1.xml"/><Relationship Id="rId7" Type="http://schemas.openxmlformats.org/officeDocument/2006/relationships/image" Target="../media/image13.jpeg"/><Relationship Id="rId12" Type="http://schemas.openxmlformats.org/officeDocument/2006/relationships/slide" Target="slide9.xml"/><Relationship Id="rId17" Type="http://schemas.openxmlformats.org/officeDocument/2006/relationships/slide" Target="slide41.xml"/><Relationship Id="rId2" Type="http://schemas.openxmlformats.org/officeDocument/2006/relationships/notesSlide" Target="../notesSlides/notesSlide10.xml"/><Relationship Id="rId16"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slide" Target="slide6.xml"/><Relationship Id="rId5" Type="http://schemas.openxmlformats.org/officeDocument/2006/relationships/image" Target="../media/image11.jpeg"/><Relationship Id="rId15" Type="http://schemas.openxmlformats.org/officeDocument/2006/relationships/slide" Target="slide26.xml"/><Relationship Id="rId10" Type="http://schemas.openxmlformats.org/officeDocument/2006/relationships/slide" Target="slide5.xml"/><Relationship Id="rId19" Type="http://schemas.openxmlformats.org/officeDocument/2006/relationships/slide" Target="slide47.xml"/><Relationship Id="rId4" Type="http://schemas.openxmlformats.org/officeDocument/2006/relationships/image" Target="../media/image8.jpeg"/><Relationship Id="rId9" Type="http://schemas.openxmlformats.org/officeDocument/2006/relationships/slide" Target="slide4.xml"/><Relationship Id="rId14" Type="http://schemas.openxmlformats.org/officeDocument/2006/relationships/slide" Target="slide13.xml"/></Relationships>
</file>

<file path=ppt/slides/_rels/slide11.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7.xml"/><Relationship Id="rId3" Type="http://schemas.openxmlformats.org/officeDocument/2006/relationships/slide" Target="slide1.xml"/><Relationship Id="rId7" Type="http://schemas.openxmlformats.org/officeDocument/2006/relationships/slide" Target="slide5.xml"/><Relationship Id="rId12" Type="http://schemas.openxmlformats.org/officeDocument/2006/relationships/slide" Target="slide26.xml"/><Relationship Id="rId2" Type="http://schemas.openxmlformats.org/officeDocument/2006/relationships/notesSlide" Target="../notesSlides/notesSlide11.xml"/><Relationship Id="rId16"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13.xml"/><Relationship Id="rId5" Type="http://schemas.openxmlformats.org/officeDocument/2006/relationships/slide" Target="slide3.xml"/><Relationship Id="rId15" Type="http://schemas.openxmlformats.org/officeDocument/2006/relationships/slide" Target="slide44.xml"/><Relationship Id="rId10" Type="http://schemas.openxmlformats.org/officeDocument/2006/relationships/slide" Target="slide12.xml"/><Relationship Id="rId4" Type="http://schemas.openxmlformats.org/officeDocument/2006/relationships/image" Target="../media/image8.jpeg"/><Relationship Id="rId9" Type="http://schemas.openxmlformats.org/officeDocument/2006/relationships/slide" Target="slide9.xml"/><Relationship Id="rId14" Type="http://schemas.openxmlformats.org/officeDocument/2006/relationships/slide" Target="slide41.xml"/></Relationships>
</file>

<file path=ppt/slides/_rels/slide12.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7.xml"/><Relationship Id="rId3" Type="http://schemas.openxmlformats.org/officeDocument/2006/relationships/slide" Target="slide1.xml"/><Relationship Id="rId7" Type="http://schemas.openxmlformats.org/officeDocument/2006/relationships/slide" Target="slide5.xml"/><Relationship Id="rId12" Type="http://schemas.openxmlformats.org/officeDocument/2006/relationships/slide" Target="slide26.xml"/><Relationship Id="rId2" Type="http://schemas.openxmlformats.org/officeDocument/2006/relationships/notesSlide" Target="../notesSlides/notesSlide12.xml"/><Relationship Id="rId16"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13.xml"/><Relationship Id="rId5" Type="http://schemas.openxmlformats.org/officeDocument/2006/relationships/slide" Target="slide3.xml"/><Relationship Id="rId15" Type="http://schemas.openxmlformats.org/officeDocument/2006/relationships/slide" Target="slide44.xml"/><Relationship Id="rId10" Type="http://schemas.openxmlformats.org/officeDocument/2006/relationships/slide" Target="slide12.xml"/><Relationship Id="rId4" Type="http://schemas.openxmlformats.org/officeDocument/2006/relationships/image" Target="../media/image8.jpeg"/><Relationship Id="rId9" Type="http://schemas.openxmlformats.org/officeDocument/2006/relationships/slide" Target="slide9.xml"/><Relationship Id="rId14" Type="http://schemas.openxmlformats.org/officeDocument/2006/relationships/slide" Target="slide41.xml"/></Relationships>
</file>

<file path=ppt/slides/_rels/slide13.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5.xml"/><Relationship Id="rId18" Type="http://schemas.openxmlformats.org/officeDocument/2006/relationships/slide" Target="slide26.xml"/><Relationship Id="rId3" Type="http://schemas.openxmlformats.org/officeDocument/2006/relationships/slide" Target="slide14.xml"/><Relationship Id="rId21" Type="http://schemas.openxmlformats.org/officeDocument/2006/relationships/slide" Target="slide44.xml"/><Relationship Id="rId7" Type="http://schemas.openxmlformats.org/officeDocument/2006/relationships/slide" Target="slide20.xml"/><Relationship Id="rId12" Type="http://schemas.openxmlformats.org/officeDocument/2006/relationships/slide" Target="slide4.xml"/><Relationship Id="rId17" Type="http://schemas.openxmlformats.org/officeDocument/2006/relationships/slide" Target="slide13.xml"/><Relationship Id="rId2" Type="http://schemas.openxmlformats.org/officeDocument/2006/relationships/notesSlide" Target="../notesSlides/notesSlide13.xml"/><Relationship Id="rId16" Type="http://schemas.openxmlformats.org/officeDocument/2006/relationships/slide" Target="slide12.xml"/><Relationship Id="rId20" Type="http://schemas.openxmlformats.org/officeDocument/2006/relationships/slide" Target="slide41.xml"/><Relationship Id="rId1" Type="http://schemas.openxmlformats.org/officeDocument/2006/relationships/slideLayout" Target="../slideLayouts/slideLayout2.xml"/><Relationship Id="rId6" Type="http://schemas.openxmlformats.org/officeDocument/2006/relationships/slide" Target="slide17.xml"/><Relationship Id="rId11" Type="http://schemas.openxmlformats.org/officeDocument/2006/relationships/slide" Target="slide3.xml"/><Relationship Id="rId5" Type="http://schemas.openxmlformats.org/officeDocument/2006/relationships/slide" Target="slide15.xml"/><Relationship Id="rId15" Type="http://schemas.openxmlformats.org/officeDocument/2006/relationships/slide" Target="slide9.xml"/><Relationship Id="rId10" Type="http://schemas.openxmlformats.org/officeDocument/2006/relationships/image" Target="../media/image8.jpeg"/><Relationship Id="rId19" Type="http://schemas.openxmlformats.org/officeDocument/2006/relationships/slide" Target="slide7.xml"/><Relationship Id="rId4" Type="http://schemas.openxmlformats.org/officeDocument/2006/relationships/hyperlink" Target="http://en.wikipedia.org/wiki/History_of_animation" TargetMode="External"/><Relationship Id="rId9" Type="http://schemas.openxmlformats.org/officeDocument/2006/relationships/slide" Target="slide1.xml"/><Relationship Id="rId14" Type="http://schemas.openxmlformats.org/officeDocument/2006/relationships/slide" Target="slide6.xml"/><Relationship Id="rId22" Type="http://schemas.openxmlformats.org/officeDocument/2006/relationships/slide" Target="slide47.xml"/></Relationships>
</file>

<file path=ppt/slides/_rels/slide14.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26.xml"/><Relationship Id="rId3" Type="http://schemas.openxmlformats.org/officeDocument/2006/relationships/slide" Target="slide1.xml"/><Relationship Id="rId7" Type="http://schemas.openxmlformats.org/officeDocument/2006/relationships/slide" Target="slide4.xml"/><Relationship Id="rId12" Type="http://schemas.openxmlformats.org/officeDocument/2006/relationships/slide" Target="slide13.xml"/><Relationship Id="rId17" Type="http://schemas.openxmlformats.org/officeDocument/2006/relationships/slide" Target="slide47.xml"/><Relationship Id="rId2" Type="http://schemas.openxmlformats.org/officeDocument/2006/relationships/notesSlide" Target="../notesSlides/notesSlide14.xml"/><Relationship Id="rId16" Type="http://schemas.openxmlformats.org/officeDocument/2006/relationships/slide" Target="slide44.xml"/><Relationship Id="rId1" Type="http://schemas.openxmlformats.org/officeDocument/2006/relationships/slideLayout" Target="../slideLayouts/slideLayout2.xml"/><Relationship Id="rId6" Type="http://schemas.openxmlformats.org/officeDocument/2006/relationships/image" Target="../media/image14.jpeg"/><Relationship Id="rId11" Type="http://schemas.openxmlformats.org/officeDocument/2006/relationships/slide" Target="slide12.xml"/><Relationship Id="rId5" Type="http://schemas.openxmlformats.org/officeDocument/2006/relationships/slide" Target="slide3.xml"/><Relationship Id="rId15" Type="http://schemas.openxmlformats.org/officeDocument/2006/relationships/slide" Target="slide41.xml"/><Relationship Id="rId10" Type="http://schemas.openxmlformats.org/officeDocument/2006/relationships/slide" Target="slide9.xml"/><Relationship Id="rId4" Type="http://schemas.openxmlformats.org/officeDocument/2006/relationships/image" Target="../media/image8.jpeg"/><Relationship Id="rId9" Type="http://schemas.openxmlformats.org/officeDocument/2006/relationships/slide" Target="slide6.xml"/><Relationship Id="rId14" Type="http://schemas.openxmlformats.org/officeDocument/2006/relationships/slide" Target="slide7.xml"/></Relationships>
</file>

<file path=ppt/slides/_rels/slide15.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slide" Target="slide12.xml"/><Relationship Id="rId18" Type="http://schemas.openxmlformats.org/officeDocument/2006/relationships/slide" Target="slide44.xml"/><Relationship Id="rId3" Type="http://schemas.openxmlformats.org/officeDocument/2006/relationships/slide" Target="slide1.xml"/><Relationship Id="rId7" Type="http://schemas.openxmlformats.org/officeDocument/2006/relationships/image" Target="../media/image16.jpeg"/><Relationship Id="rId12" Type="http://schemas.openxmlformats.org/officeDocument/2006/relationships/slide" Target="slide9.xml"/><Relationship Id="rId17" Type="http://schemas.openxmlformats.org/officeDocument/2006/relationships/slide" Target="slide41.xml"/><Relationship Id="rId2" Type="http://schemas.openxmlformats.org/officeDocument/2006/relationships/notesSlide" Target="../notesSlides/notesSlide15.xml"/><Relationship Id="rId16"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slide" Target="slide6.xml"/><Relationship Id="rId5" Type="http://schemas.openxmlformats.org/officeDocument/2006/relationships/image" Target="../media/image15.png"/><Relationship Id="rId15" Type="http://schemas.openxmlformats.org/officeDocument/2006/relationships/slide" Target="slide26.xml"/><Relationship Id="rId10" Type="http://schemas.openxmlformats.org/officeDocument/2006/relationships/slide" Target="slide5.xml"/><Relationship Id="rId19" Type="http://schemas.openxmlformats.org/officeDocument/2006/relationships/slide" Target="slide47.xml"/><Relationship Id="rId4" Type="http://schemas.openxmlformats.org/officeDocument/2006/relationships/image" Target="../media/image8.jpeg"/><Relationship Id="rId9" Type="http://schemas.openxmlformats.org/officeDocument/2006/relationships/slide" Target="slide4.xml"/><Relationship Id="rId14" Type="http://schemas.openxmlformats.org/officeDocument/2006/relationships/slide" Target="slide13.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slide" Target="slide9.xml"/><Relationship Id="rId18" Type="http://schemas.openxmlformats.org/officeDocument/2006/relationships/slide" Target="slide41.xml"/><Relationship Id="rId3" Type="http://schemas.openxmlformats.org/officeDocument/2006/relationships/slide" Target="slide1.xml"/><Relationship Id="rId7" Type="http://schemas.openxmlformats.org/officeDocument/2006/relationships/image" Target="../media/image19.jpeg"/><Relationship Id="rId12" Type="http://schemas.openxmlformats.org/officeDocument/2006/relationships/slide" Target="slide6.xml"/><Relationship Id="rId17" Type="http://schemas.openxmlformats.org/officeDocument/2006/relationships/slide" Target="slide7.xml"/><Relationship Id="rId2" Type="http://schemas.openxmlformats.org/officeDocument/2006/relationships/notesSlide" Target="../notesSlides/notesSlide16.xml"/><Relationship Id="rId16" Type="http://schemas.openxmlformats.org/officeDocument/2006/relationships/slide" Target="slide26.xml"/><Relationship Id="rId20"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image" Target="../media/image18.jpeg"/><Relationship Id="rId11" Type="http://schemas.openxmlformats.org/officeDocument/2006/relationships/slide" Target="slide5.xml"/><Relationship Id="rId5" Type="http://schemas.openxmlformats.org/officeDocument/2006/relationships/slide" Target="slide3.xml"/><Relationship Id="rId15" Type="http://schemas.openxmlformats.org/officeDocument/2006/relationships/slide" Target="slide13.xml"/><Relationship Id="rId10" Type="http://schemas.openxmlformats.org/officeDocument/2006/relationships/slide" Target="slide4.xml"/><Relationship Id="rId19" Type="http://schemas.openxmlformats.org/officeDocument/2006/relationships/slide" Target="slide44.xml"/><Relationship Id="rId4" Type="http://schemas.openxmlformats.org/officeDocument/2006/relationships/image" Target="../media/image8.jpeg"/><Relationship Id="rId9" Type="http://schemas.openxmlformats.org/officeDocument/2006/relationships/image" Target="../media/image21.jpeg"/><Relationship Id="rId14" Type="http://schemas.openxmlformats.org/officeDocument/2006/relationships/slide" Target="slide12.xml"/></Relationships>
</file>

<file path=ppt/slides/_rels/slide17.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slide" Target="slide12.xml"/><Relationship Id="rId18" Type="http://schemas.openxmlformats.org/officeDocument/2006/relationships/slide" Target="slide44.xml"/><Relationship Id="rId3" Type="http://schemas.openxmlformats.org/officeDocument/2006/relationships/hyperlink" Target="http://en.wikipedia.org/wiki/File:Wallace_and_gromit.jpg" TargetMode="External"/><Relationship Id="rId7" Type="http://schemas.openxmlformats.org/officeDocument/2006/relationships/slide" Target="slide3.xml"/><Relationship Id="rId12" Type="http://schemas.openxmlformats.org/officeDocument/2006/relationships/slide" Target="slide9.xml"/><Relationship Id="rId17" Type="http://schemas.openxmlformats.org/officeDocument/2006/relationships/slide" Target="slide41.xml"/><Relationship Id="rId2" Type="http://schemas.openxmlformats.org/officeDocument/2006/relationships/notesSlide" Target="../notesSlides/notesSlide17.xml"/><Relationship Id="rId16"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slide" Target="slide6.xml"/><Relationship Id="rId5" Type="http://schemas.openxmlformats.org/officeDocument/2006/relationships/slide" Target="slide1.xml"/><Relationship Id="rId15" Type="http://schemas.openxmlformats.org/officeDocument/2006/relationships/slide" Target="slide26.xml"/><Relationship Id="rId10" Type="http://schemas.openxmlformats.org/officeDocument/2006/relationships/slide" Target="slide5.xml"/><Relationship Id="rId19" Type="http://schemas.openxmlformats.org/officeDocument/2006/relationships/slide" Target="slide47.xml"/><Relationship Id="rId4" Type="http://schemas.openxmlformats.org/officeDocument/2006/relationships/image" Target="../media/image22.jpeg"/><Relationship Id="rId9" Type="http://schemas.openxmlformats.org/officeDocument/2006/relationships/slide" Target="slide4.xml"/><Relationship Id="rId14" Type="http://schemas.openxmlformats.org/officeDocument/2006/relationships/slide" Target="slide13.xml"/></Relationships>
</file>

<file path=ppt/slides/_rels/slide18.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slide" Target="slide9.xml"/><Relationship Id="rId18" Type="http://schemas.openxmlformats.org/officeDocument/2006/relationships/slide" Target="slide41.xml"/><Relationship Id="rId3" Type="http://schemas.openxmlformats.org/officeDocument/2006/relationships/slide" Target="slide1.xml"/><Relationship Id="rId7" Type="http://schemas.openxmlformats.org/officeDocument/2006/relationships/image" Target="../media/image22.jpeg"/><Relationship Id="rId12" Type="http://schemas.openxmlformats.org/officeDocument/2006/relationships/slide" Target="slide6.xml"/><Relationship Id="rId17" Type="http://schemas.openxmlformats.org/officeDocument/2006/relationships/slide" Target="slide7.xml"/><Relationship Id="rId2" Type="http://schemas.openxmlformats.org/officeDocument/2006/relationships/notesSlide" Target="../notesSlides/notesSlide18.xml"/><Relationship Id="rId16" Type="http://schemas.openxmlformats.org/officeDocument/2006/relationships/slide" Target="slide26.xml"/><Relationship Id="rId20"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hyperlink" Target="http://en.wikipedia.org/wiki/File:Wallace_and_gromit.jpg" TargetMode="External"/><Relationship Id="rId11" Type="http://schemas.openxmlformats.org/officeDocument/2006/relationships/slide" Target="slide5.xml"/><Relationship Id="rId5" Type="http://schemas.openxmlformats.org/officeDocument/2006/relationships/slide" Target="slide3.xml"/><Relationship Id="rId15" Type="http://schemas.openxmlformats.org/officeDocument/2006/relationships/slide" Target="slide13.xml"/><Relationship Id="rId10" Type="http://schemas.openxmlformats.org/officeDocument/2006/relationships/slide" Target="slide4.xml"/><Relationship Id="rId19" Type="http://schemas.openxmlformats.org/officeDocument/2006/relationships/slide" Target="slide44.xml"/><Relationship Id="rId4" Type="http://schemas.openxmlformats.org/officeDocument/2006/relationships/image" Target="../media/image8.jpeg"/><Relationship Id="rId9" Type="http://schemas.openxmlformats.org/officeDocument/2006/relationships/image" Target="../media/image24.jpeg"/><Relationship Id="rId14" Type="http://schemas.openxmlformats.org/officeDocument/2006/relationships/slide" Target="slide12.xml"/></Relationships>
</file>

<file path=ppt/slides/_rels/slide19.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slide" Target="slide6.xml"/><Relationship Id="rId18" Type="http://schemas.openxmlformats.org/officeDocument/2006/relationships/slide" Target="slide7.xml"/><Relationship Id="rId3" Type="http://schemas.openxmlformats.org/officeDocument/2006/relationships/slide" Target="slide1.xml"/><Relationship Id="rId21" Type="http://schemas.openxmlformats.org/officeDocument/2006/relationships/slide" Target="slide47.xml"/><Relationship Id="rId7" Type="http://schemas.openxmlformats.org/officeDocument/2006/relationships/image" Target="../media/image26.jpeg"/><Relationship Id="rId12" Type="http://schemas.openxmlformats.org/officeDocument/2006/relationships/slide" Target="slide5.xml"/><Relationship Id="rId17" Type="http://schemas.openxmlformats.org/officeDocument/2006/relationships/slide" Target="slide26.xml"/><Relationship Id="rId2" Type="http://schemas.openxmlformats.org/officeDocument/2006/relationships/notesSlide" Target="../notesSlides/notesSlide19.xml"/><Relationship Id="rId16" Type="http://schemas.openxmlformats.org/officeDocument/2006/relationships/slide" Target="slide13.xml"/><Relationship Id="rId20" Type="http://schemas.openxmlformats.org/officeDocument/2006/relationships/slide" Target="slide44.xml"/><Relationship Id="rId1" Type="http://schemas.openxmlformats.org/officeDocument/2006/relationships/slideLayout" Target="../slideLayouts/slideLayout2.xml"/><Relationship Id="rId6" Type="http://schemas.openxmlformats.org/officeDocument/2006/relationships/image" Target="../media/image25.jpeg"/><Relationship Id="rId11" Type="http://schemas.openxmlformats.org/officeDocument/2006/relationships/slide" Target="slide4.xml"/><Relationship Id="rId5" Type="http://schemas.openxmlformats.org/officeDocument/2006/relationships/slide" Target="slide3.xml"/><Relationship Id="rId15" Type="http://schemas.openxmlformats.org/officeDocument/2006/relationships/slide" Target="slide12.xml"/><Relationship Id="rId10" Type="http://schemas.openxmlformats.org/officeDocument/2006/relationships/image" Target="../media/image29.jpeg"/><Relationship Id="rId19" Type="http://schemas.openxmlformats.org/officeDocument/2006/relationships/slide" Target="slide41.xml"/><Relationship Id="rId4" Type="http://schemas.openxmlformats.org/officeDocument/2006/relationships/image" Target="../media/image8.jpeg"/><Relationship Id="rId9" Type="http://schemas.openxmlformats.org/officeDocument/2006/relationships/image" Target="../media/image28.jpeg"/><Relationship Id="rId14" Type="http://schemas.openxmlformats.org/officeDocument/2006/relationships/slide" Target="slide9.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70.xml"/><Relationship Id="rId5" Type="http://schemas.openxmlformats.org/officeDocument/2006/relationships/slide" Target="slide48.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13.xml"/><Relationship Id="rId18" Type="http://schemas.openxmlformats.org/officeDocument/2006/relationships/slide" Target="slide47.xml"/><Relationship Id="rId3" Type="http://schemas.openxmlformats.org/officeDocument/2006/relationships/slide" Target="slide1.xml"/><Relationship Id="rId7" Type="http://schemas.openxmlformats.org/officeDocument/2006/relationships/image" Target="../media/image31.jpeg"/><Relationship Id="rId12" Type="http://schemas.openxmlformats.org/officeDocument/2006/relationships/slide" Target="slide12.xml"/><Relationship Id="rId17" Type="http://schemas.openxmlformats.org/officeDocument/2006/relationships/slide" Target="slide44.xml"/><Relationship Id="rId2" Type="http://schemas.openxmlformats.org/officeDocument/2006/relationships/notesSlide" Target="../notesSlides/notesSlide20.xml"/><Relationship Id="rId16" Type="http://schemas.openxmlformats.org/officeDocument/2006/relationships/slide" Target="slide41.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slide" Target="slide9.xml"/><Relationship Id="rId5" Type="http://schemas.openxmlformats.org/officeDocument/2006/relationships/slide" Target="slide3.xml"/><Relationship Id="rId15" Type="http://schemas.openxmlformats.org/officeDocument/2006/relationships/slide" Target="slide7.xml"/><Relationship Id="rId10" Type="http://schemas.openxmlformats.org/officeDocument/2006/relationships/slide" Target="slide6.xml"/><Relationship Id="rId4" Type="http://schemas.openxmlformats.org/officeDocument/2006/relationships/image" Target="../media/image8.jpeg"/><Relationship Id="rId9" Type="http://schemas.openxmlformats.org/officeDocument/2006/relationships/slide" Target="slide5.xml"/><Relationship Id="rId14" Type="http://schemas.openxmlformats.org/officeDocument/2006/relationships/slide" Target="slide26.xml"/></Relationships>
</file>

<file path=ppt/slides/_rels/slide2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slide" Target="slide4.xml"/><Relationship Id="rId18" Type="http://schemas.openxmlformats.org/officeDocument/2006/relationships/slide" Target="slide13.xml"/><Relationship Id="rId3" Type="http://schemas.openxmlformats.org/officeDocument/2006/relationships/video" Target="file:///C:\Users\kpatel\Desktop\BW\Cambridge%20Tec\Unit%2014%20-%20Computer%20Animation\Flintstones.avi" TargetMode="External"/><Relationship Id="rId21" Type="http://schemas.openxmlformats.org/officeDocument/2006/relationships/slide" Target="slide41.xml"/><Relationship Id="rId7" Type="http://schemas.openxmlformats.org/officeDocument/2006/relationships/slide" Target="slide1.xml"/><Relationship Id="rId12" Type="http://schemas.openxmlformats.org/officeDocument/2006/relationships/image" Target="../media/image35.png"/><Relationship Id="rId17" Type="http://schemas.openxmlformats.org/officeDocument/2006/relationships/slide" Target="slide12.xml"/><Relationship Id="rId2" Type="http://schemas.openxmlformats.org/officeDocument/2006/relationships/video" Target="file:///C:\Users\kpatel\Desktop\BW\Cambridge%20Tec\Unit%2014%20-%20Computer%20Animation\T&amp;J.avi" TargetMode="External"/><Relationship Id="rId16" Type="http://schemas.openxmlformats.org/officeDocument/2006/relationships/slide" Target="slide9.xml"/><Relationship Id="rId20" Type="http://schemas.openxmlformats.org/officeDocument/2006/relationships/slide" Target="slide7.xml"/><Relationship Id="rId1" Type="http://schemas.openxmlformats.org/officeDocument/2006/relationships/video" Target="file:///C:\Users\kpatel\Desktop\BW\Cambridge%20Tec\Unit%2014%20-%20Computer%20Animation\2D-Gorillaz.avi" TargetMode="External"/><Relationship Id="rId6" Type="http://schemas.openxmlformats.org/officeDocument/2006/relationships/image" Target="../media/image32.jpeg"/><Relationship Id="rId11" Type="http://schemas.openxmlformats.org/officeDocument/2006/relationships/image" Target="../media/image34.png"/><Relationship Id="rId5" Type="http://schemas.openxmlformats.org/officeDocument/2006/relationships/notesSlide" Target="../notesSlides/notesSlide21.xml"/><Relationship Id="rId15" Type="http://schemas.openxmlformats.org/officeDocument/2006/relationships/slide" Target="slide6.xml"/><Relationship Id="rId23" Type="http://schemas.openxmlformats.org/officeDocument/2006/relationships/slide" Target="slide47.xml"/><Relationship Id="rId10" Type="http://schemas.openxmlformats.org/officeDocument/2006/relationships/image" Target="../media/image33.png"/><Relationship Id="rId19" Type="http://schemas.openxmlformats.org/officeDocument/2006/relationships/slide" Target="slide26.xml"/><Relationship Id="rId4" Type="http://schemas.openxmlformats.org/officeDocument/2006/relationships/slideLayout" Target="../slideLayouts/slideLayout2.xml"/><Relationship Id="rId9" Type="http://schemas.openxmlformats.org/officeDocument/2006/relationships/slide" Target="slide3.xml"/><Relationship Id="rId14" Type="http://schemas.openxmlformats.org/officeDocument/2006/relationships/slide" Target="slide5.xml"/><Relationship Id="rId22" Type="http://schemas.openxmlformats.org/officeDocument/2006/relationships/slide" Target="slide44.xml"/></Relationships>
</file>

<file path=ppt/slides/_rels/slide22.xml.rels><?xml version="1.0" encoding="UTF-8" standalone="yes"?>
<Relationships xmlns="http://schemas.openxmlformats.org/package/2006/relationships"><Relationship Id="rId8" Type="http://schemas.openxmlformats.org/officeDocument/2006/relationships/image" Target="../media/image38.jpeg"/><Relationship Id="rId13" Type="http://schemas.openxmlformats.org/officeDocument/2006/relationships/image" Target="../media/image40.png"/><Relationship Id="rId18" Type="http://schemas.openxmlformats.org/officeDocument/2006/relationships/slide" Target="slide9.xml"/><Relationship Id="rId3" Type="http://schemas.openxmlformats.org/officeDocument/2006/relationships/video" Target="file:///C:\Users\kpatel\Desktop\BW\Cambridge%20Tec\Unit%2014%20-%20Computer%20Animation\3D-Transformers2.avi" TargetMode="External"/><Relationship Id="rId21" Type="http://schemas.openxmlformats.org/officeDocument/2006/relationships/slide" Target="slide26.xml"/><Relationship Id="rId7" Type="http://schemas.openxmlformats.org/officeDocument/2006/relationships/image" Target="../media/image37.jpeg"/><Relationship Id="rId12" Type="http://schemas.openxmlformats.org/officeDocument/2006/relationships/image" Target="../media/image39.png"/><Relationship Id="rId17" Type="http://schemas.openxmlformats.org/officeDocument/2006/relationships/slide" Target="slide6.xml"/><Relationship Id="rId25" Type="http://schemas.openxmlformats.org/officeDocument/2006/relationships/slide" Target="slide47.xml"/><Relationship Id="rId2" Type="http://schemas.openxmlformats.org/officeDocument/2006/relationships/video" Target="file:///C:\Users\kpatel\Desktop\BW\Cambridge%20Tec\Unit%2014%20-%20Computer%20Animation\3D-Christmas.avi" TargetMode="External"/><Relationship Id="rId16" Type="http://schemas.openxmlformats.org/officeDocument/2006/relationships/slide" Target="slide5.xml"/><Relationship Id="rId20" Type="http://schemas.openxmlformats.org/officeDocument/2006/relationships/slide" Target="slide13.xml"/><Relationship Id="rId1" Type="http://schemas.openxmlformats.org/officeDocument/2006/relationships/video" Target="file:///C:\Users\kpatel\Desktop\BW\Cambridge%20Tec\Unit%2014%20-%20Computer%20Animation\3D-Optimus-Prime.avi" TargetMode="External"/><Relationship Id="rId6" Type="http://schemas.openxmlformats.org/officeDocument/2006/relationships/image" Target="../media/image36.jpeg"/><Relationship Id="rId11" Type="http://schemas.openxmlformats.org/officeDocument/2006/relationships/slide" Target="slide3.xml"/><Relationship Id="rId24" Type="http://schemas.openxmlformats.org/officeDocument/2006/relationships/slide" Target="slide44.xml"/><Relationship Id="rId5" Type="http://schemas.openxmlformats.org/officeDocument/2006/relationships/notesSlide" Target="../notesSlides/notesSlide22.xml"/><Relationship Id="rId15" Type="http://schemas.openxmlformats.org/officeDocument/2006/relationships/slide" Target="slide4.xml"/><Relationship Id="rId23" Type="http://schemas.openxmlformats.org/officeDocument/2006/relationships/slide" Target="slide41.xml"/><Relationship Id="rId10" Type="http://schemas.openxmlformats.org/officeDocument/2006/relationships/image" Target="../media/image8.jpeg"/><Relationship Id="rId19" Type="http://schemas.openxmlformats.org/officeDocument/2006/relationships/slide" Target="slide12.xml"/><Relationship Id="rId4" Type="http://schemas.openxmlformats.org/officeDocument/2006/relationships/slideLayout" Target="../slideLayouts/slideLayout2.xml"/><Relationship Id="rId9" Type="http://schemas.openxmlformats.org/officeDocument/2006/relationships/slide" Target="slide1.xml"/><Relationship Id="rId14" Type="http://schemas.openxmlformats.org/officeDocument/2006/relationships/image" Target="../media/image41.png"/><Relationship Id="rId22" Type="http://schemas.openxmlformats.org/officeDocument/2006/relationships/slide" Target="slide7.xml"/></Relationships>
</file>

<file path=ppt/slides/_rels/slide23.xml.rels><?xml version="1.0" encoding="UTF-8" standalone="yes"?>
<Relationships xmlns="http://schemas.openxmlformats.org/package/2006/relationships"><Relationship Id="rId8" Type="http://schemas.openxmlformats.org/officeDocument/2006/relationships/image" Target="../media/image44.jpeg"/><Relationship Id="rId13" Type="http://schemas.openxmlformats.org/officeDocument/2006/relationships/slide" Target="slide9.xml"/><Relationship Id="rId18" Type="http://schemas.openxmlformats.org/officeDocument/2006/relationships/slide" Target="slide41.xml"/><Relationship Id="rId3" Type="http://schemas.openxmlformats.org/officeDocument/2006/relationships/image" Target="../media/image42.png"/><Relationship Id="rId7" Type="http://schemas.openxmlformats.org/officeDocument/2006/relationships/slide" Target="slide3.xml"/><Relationship Id="rId12" Type="http://schemas.openxmlformats.org/officeDocument/2006/relationships/slide" Target="slide6.xml"/><Relationship Id="rId17" Type="http://schemas.openxmlformats.org/officeDocument/2006/relationships/slide" Target="slide7.xml"/><Relationship Id="rId2" Type="http://schemas.openxmlformats.org/officeDocument/2006/relationships/notesSlide" Target="../notesSlides/notesSlide23.xml"/><Relationship Id="rId16" Type="http://schemas.openxmlformats.org/officeDocument/2006/relationships/slide" Target="slide26.xml"/><Relationship Id="rId20"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slide" Target="slide5.xml"/><Relationship Id="rId5" Type="http://schemas.openxmlformats.org/officeDocument/2006/relationships/slide" Target="slide1.xml"/><Relationship Id="rId15" Type="http://schemas.openxmlformats.org/officeDocument/2006/relationships/slide" Target="slide13.xml"/><Relationship Id="rId10" Type="http://schemas.openxmlformats.org/officeDocument/2006/relationships/slide" Target="slide4.xml"/><Relationship Id="rId19" Type="http://schemas.openxmlformats.org/officeDocument/2006/relationships/slide" Target="slide44.xml"/><Relationship Id="rId4" Type="http://schemas.openxmlformats.org/officeDocument/2006/relationships/image" Target="../media/image43.png"/><Relationship Id="rId9" Type="http://schemas.openxmlformats.org/officeDocument/2006/relationships/image" Target="../media/image45.jpeg"/><Relationship Id="rId14" Type="http://schemas.openxmlformats.org/officeDocument/2006/relationships/slide" Target="slide12.xml"/></Relationships>
</file>

<file path=ppt/slides/_rels/slide24.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slide" Target="slide12.xml"/><Relationship Id="rId18" Type="http://schemas.openxmlformats.org/officeDocument/2006/relationships/slide" Target="slide44.xml"/><Relationship Id="rId3" Type="http://schemas.openxmlformats.org/officeDocument/2006/relationships/hyperlink" Target="http://www.ac.wwu.edu/~stephan/Animation/animation.html" TargetMode="External"/><Relationship Id="rId7" Type="http://schemas.openxmlformats.org/officeDocument/2006/relationships/image" Target="../media/image46.jpeg"/><Relationship Id="rId12" Type="http://schemas.openxmlformats.org/officeDocument/2006/relationships/slide" Target="slide9.xml"/><Relationship Id="rId17" Type="http://schemas.openxmlformats.org/officeDocument/2006/relationships/slide" Target="slide41.xml"/><Relationship Id="rId2" Type="http://schemas.openxmlformats.org/officeDocument/2006/relationships/notesSlide" Target="../notesSlides/notesSlide24.xml"/><Relationship Id="rId16"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slide" Target="slide6.xml"/><Relationship Id="rId5" Type="http://schemas.openxmlformats.org/officeDocument/2006/relationships/image" Target="../media/image8.jpeg"/><Relationship Id="rId15" Type="http://schemas.openxmlformats.org/officeDocument/2006/relationships/slide" Target="slide26.xml"/><Relationship Id="rId10" Type="http://schemas.openxmlformats.org/officeDocument/2006/relationships/slide" Target="slide5.xml"/><Relationship Id="rId19" Type="http://schemas.openxmlformats.org/officeDocument/2006/relationships/slide" Target="slide47.xml"/><Relationship Id="rId4" Type="http://schemas.openxmlformats.org/officeDocument/2006/relationships/slide" Target="slide1.xml"/><Relationship Id="rId9" Type="http://schemas.openxmlformats.org/officeDocument/2006/relationships/slide" Target="slide4.xml"/><Relationship Id="rId14" Type="http://schemas.openxmlformats.org/officeDocument/2006/relationships/slide" Target="slide13.xml"/></Relationships>
</file>

<file path=ppt/slides/_rels/slide25.xml.rels><?xml version="1.0" encoding="UTF-8" standalone="yes"?>
<Relationships xmlns="http://schemas.openxmlformats.org/package/2006/relationships"><Relationship Id="rId8" Type="http://schemas.openxmlformats.org/officeDocument/2006/relationships/hyperlink" Target="http://www.aardman.com/" TargetMode="External"/><Relationship Id="rId13" Type="http://schemas.openxmlformats.org/officeDocument/2006/relationships/slide" Target="slide4.xml"/><Relationship Id="rId18" Type="http://schemas.openxmlformats.org/officeDocument/2006/relationships/slide" Target="slide13.xml"/><Relationship Id="rId3" Type="http://schemas.openxmlformats.org/officeDocument/2006/relationships/hyperlink" Target="http://www.animateclay.com/" TargetMode="External"/><Relationship Id="rId21" Type="http://schemas.openxmlformats.org/officeDocument/2006/relationships/slide" Target="slide41.xml"/><Relationship Id="rId7" Type="http://schemas.openxmlformats.org/officeDocument/2006/relationships/hyperlink" Target="http://www.pixar.com/" TargetMode="External"/><Relationship Id="rId12" Type="http://schemas.openxmlformats.org/officeDocument/2006/relationships/slide" Target="slide3.xml"/><Relationship Id="rId17" Type="http://schemas.openxmlformats.org/officeDocument/2006/relationships/slide" Target="slide12.xml"/><Relationship Id="rId2" Type="http://schemas.openxmlformats.org/officeDocument/2006/relationships/notesSlide" Target="../notesSlides/notesSlide25.xml"/><Relationship Id="rId16" Type="http://schemas.openxmlformats.org/officeDocument/2006/relationships/slide" Target="slide9.xml"/><Relationship Id="rId20"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hyperlink" Target="http://www.rustboy.com/" TargetMode="External"/><Relationship Id="rId11" Type="http://schemas.openxmlformats.org/officeDocument/2006/relationships/image" Target="../media/image8.jpeg"/><Relationship Id="rId5" Type="http://schemas.openxmlformats.org/officeDocument/2006/relationships/hyperlink" Target="http://www.stopmotionworks.com/" TargetMode="External"/><Relationship Id="rId15" Type="http://schemas.openxmlformats.org/officeDocument/2006/relationships/slide" Target="slide6.xml"/><Relationship Id="rId23" Type="http://schemas.openxmlformats.org/officeDocument/2006/relationships/slide" Target="slide47.xml"/><Relationship Id="rId10" Type="http://schemas.openxmlformats.org/officeDocument/2006/relationships/slide" Target="slide1.xml"/><Relationship Id="rId19" Type="http://schemas.openxmlformats.org/officeDocument/2006/relationships/slide" Target="slide26.xml"/><Relationship Id="rId4" Type="http://schemas.openxmlformats.org/officeDocument/2006/relationships/hyperlink" Target="http://www.cooltoons.com/" TargetMode="External"/><Relationship Id="rId9" Type="http://schemas.openxmlformats.org/officeDocument/2006/relationships/hyperlink" Target="http://www.ac.wwu.edu/~stephan/Animation/animation.html" TargetMode="External"/><Relationship Id="rId14" Type="http://schemas.openxmlformats.org/officeDocument/2006/relationships/slide" Target="slide5.xml"/><Relationship Id="rId22" Type="http://schemas.openxmlformats.org/officeDocument/2006/relationships/slide" Target="slide44.xml"/></Relationships>
</file>

<file path=ppt/slides/_rels/slide26.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slide" Target="slide36.xml"/><Relationship Id="rId18" Type="http://schemas.openxmlformats.org/officeDocument/2006/relationships/slide" Target="slide1.xml"/><Relationship Id="rId26" Type="http://schemas.openxmlformats.org/officeDocument/2006/relationships/slide" Target="slide13.xml"/><Relationship Id="rId3" Type="http://schemas.openxmlformats.org/officeDocument/2006/relationships/slide" Target="slide27.xml"/><Relationship Id="rId21" Type="http://schemas.openxmlformats.org/officeDocument/2006/relationships/slide" Target="slide4.xml"/><Relationship Id="rId7" Type="http://schemas.openxmlformats.org/officeDocument/2006/relationships/slide" Target="slide30.xml"/><Relationship Id="rId12" Type="http://schemas.openxmlformats.org/officeDocument/2006/relationships/slide" Target="slide35.xml"/><Relationship Id="rId17" Type="http://schemas.openxmlformats.org/officeDocument/2006/relationships/slide" Target="slide40.xml"/><Relationship Id="rId25" Type="http://schemas.openxmlformats.org/officeDocument/2006/relationships/slide" Target="slide12.xml"/><Relationship Id="rId2" Type="http://schemas.openxmlformats.org/officeDocument/2006/relationships/notesSlide" Target="../notesSlides/notesSlide26.xml"/><Relationship Id="rId16" Type="http://schemas.openxmlformats.org/officeDocument/2006/relationships/slide" Target="slide39.xml"/><Relationship Id="rId20" Type="http://schemas.openxmlformats.org/officeDocument/2006/relationships/slide" Target="slide3.xml"/><Relationship Id="rId29" Type="http://schemas.openxmlformats.org/officeDocument/2006/relationships/slide" Target="slide41.xml"/><Relationship Id="rId1" Type="http://schemas.openxmlformats.org/officeDocument/2006/relationships/slideLayout" Target="../slideLayouts/slideLayout2.xml"/><Relationship Id="rId6" Type="http://schemas.openxmlformats.org/officeDocument/2006/relationships/slide" Target="slide29.xml"/><Relationship Id="rId11" Type="http://schemas.openxmlformats.org/officeDocument/2006/relationships/slide" Target="slide34.xml"/><Relationship Id="rId24" Type="http://schemas.openxmlformats.org/officeDocument/2006/relationships/slide" Target="slide9.xml"/><Relationship Id="rId5" Type="http://schemas.openxmlformats.org/officeDocument/2006/relationships/slide" Target="slide28.xml"/><Relationship Id="rId15" Type="http://schemas.openxmlformats.org/officeDocument/2006/relationships/slide" Target="slide38.xml"/><Relationship Id="rId23" Type="http://schemas.openxmlformats.org/officeDocument/2006/relationships/slide" Target="slide6.xml"/><Relationship Id="rId28" Type="http://schemas.openxmlformats.org/officeDocument/2006/relationships/slide" Target="slide7.xml"/><Relationship Id="rId10" Type="http://schemas.openxmlformats.org/officeDocument/2006/relationships/slide" Target="slide33.xml"/><Relationship Id="rId19" Type="http://schemas.openxmlformats.org/officeDocument/2006/relationships/image" Target="../media/image8.jpeg"/><Relationship Id="rId31" Type="http://schemas.openxmlformats.org/officeDocument/2006/relationships/slide" Target="slide47.xml"/><Relationship Id="rId4" Type="http://schemas.openxmlformats.org/officeDocument/2006/relationships/slide" Target="slide18.xml"/><Relationship Id="rId9" Type="http://schemas.openxmlformats.org/officeDocument/2006/relationships/slide" Target="slide32.xml"/><Relationship Id="rId14" Type="http://schemas.openxmlformats.org/officeDocument/2006/relationships/slide" Target="slide37.xml"/><Relationship Id="rId22" Type="http://schemas.openxmlformats.org/officeDocument/2006/relationships/slide" Target="slide5.xml"/><Relationship Id="rId27" Type="http://schemas.openxmlformats.org/officeDocument/2006/relationships/slide" Target="slide26.xml"/><Relationship Id="rId30" Type="http://schemas.openxmlformats.org/officeDocument/2006/relationships/slide" Target="slide44.xml"/></Relationships>
</file>

<file path=ppt/slides/_rels/slide27.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slide" Target="slide9.xml"/><Relationship Id="rId18" Type="http://schemas.openxmlformats.org/officeDocument/2006/relationships/slide" Target="slide41.xml"/><Relationship Id="rId3" Type="http://schemas.openxmlformats.org/officeDocument/2006/relationships/slideLayout" Target="../slideLayouts/slideLayout2.xml"/><Relationship Id="rId7" Type="http://schemas.openxmlformats.org/officeDocument/2006/relationships/slide" Target="slide3.xml"/><Relationship Id="rId12" Type="http://schemas.openxmlformats.org/officeDocument/2006/relationships/slide" Target="slide6.xml"/><Relationship Id="rId17" Type="http://schemas.openxmlformats.org/officeDocument/2006/relationships/slide" Target="slide7.xml"/><Relationship Id="rId2" Type="http://schemas.openxmlformats.org/officeDocument/2006/relationships/video" Target="file:///C:\Users\kpatel\Desktop\Cambridge%20Tec\Unit%2014\Character%20Animation\anticip-bug-jump.avi" TargetMode="External"/><Relationship Id="rId16" Type="http://schemas.openxmlformats.org/officeDocument/2006/relationships/slide" Target="slide26.xml"/><Relationship Id="rId20" Type="http://schemas.openxmlformats.org/officeDocument/2006/relationships/slide" Target="slide47.xml"/><Relationship Id="rId1" Type="http://schemas.openxmlformats.org/officeDocument/2006/relationships/video" Target="file:///C:\Users\kpatel\Desktop\Cambridge%20Tec\Unit%2014\Character%20Animation\anticip-ball.avi" TargetMode="External"/><Relationship Id="rId6" Type="http://schemas.openxmlformats.org/officeDocument/2006/relationships/image" Target="../media/image8.jpeg"/><Relationship Id="rId11" Type="http://schemas.openxmlformats.org/officeDocument/2006/relationships/slide" Target="slide5.xml"/><Relationship Id="rId5" Type="http://schemas.openxmlformats.org/officeDocument/2006/relationships/slide" Target="slide1.xml"/><Relationship Id="rId15" Type="http://schemas.openxmlformats.org/officeDocument/2006/relationships/slide" Target="slide13.xml"/><Relationship Id="rId10" Type="http://schemas.openxmlformats.org/officeDocument/2006/relationships/slide" Target="slide4.xml"/><Relationship Id="rId19" Type="http://schemas.openxmlformats.org/officeDocument/2006/relationships/slide" Target="slide44.xml"/><Relationship Id="rId4" Type="http://schemas.openxmlformats.org/officeDocument/2006/relationships/notesSlide" Target="../notesSlides/notesSlide27.xml"/><Relationship Id="rId9" Type="http://schemas.openxmlformats.org/officeDocument/2006/relationships/image" Target="../media/image49.png"/><Relationship Id="rId14" Type="http://schemas.openxmlformats.org/officeDocument/2006/relationships/slide" Target="slide12.xml"/></Relationships>
</file>

<file path=ppt/slides/_rels/slide2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26.xml"/><Relationship Id="rId3" Type="http://schemas.openxmlformats.org/officeDocument/2006/relationships/image" Target="../media/image50.jpeg"/><Relationship Id="rId7" Type="http://schemas.openxmlformats.org/officeDocument/2006/relationships/slide" Target="slide4.xml"/><Relationship Id="rId12" Type="http://schemas.openxmlformats.org/officeDocument/2006/relationships/slide" Target="slide13.xml"/><Relationship Id="rId17" Type="http://schemas.openxmlformats.org/officeDocument/2006/relationships/slide" Target="slide47.xml"/><Relationship Id="rId2" Type="http://schemas.openxmlformats.org/officeDocument/2006/relationships/notesSlide" Target="../notesSlides/notesSlide28.xml"/><Relationship Id="rId16" Type="http://schemas.openxmlformats.org/officeDocument/2006/relationships/slide" Target="slide44.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slide" Target="slide12.xml"/><Relationship Id="rId5" Type="http://schemas.openxmlformats.org/officeDocument/2006/relationships/image" Target="../media/image8.jpeg"/><Relationship Id="rId15" Type="http://schemas.openxmlformats.org/officeDocument/2006/relationships/slide" Target="slide41.xml"/><Relationship Id="rId10" Type="http://schemas.openxmlformats.org/officeDocument/2006/relationships/slide" Target="slide9.xml"/><Relationship Id="rId4" Type="http://schemas.openxmlformats.org/officeDocument/2006/relationships/slide" Target="slide1.xml"/><Relationship Id="rId9" Type="http://schemas.openxmlformats.org/officeDocument/2006/relationships/slide" Target="slide6.xml"/><Relationship Id="rId14" Type="http://schemas.openxmlformats.org/officeDocument/2006/relationships/slide" Target="slide7.xml"/></Relationships>
</file>

<file path=ppt/slides/_rels/slide29.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slide" Target="slide6.xml"/><Relationship Id="rId18" Type="http://schemas.openxmlformats.org/officeDocument/2006/relationships/slide" Target="slide7.xml"/><Relationship Id="rId3" Type="http://schemas.openxmlformats.org/officeDocument/2006/relationships/slideLayout" Target="../slideLayouts/slideLayout2.xml"/><Relationship Id="rId21" Type="http://schemas.openxmlformats.org/officeDocument/2006/relationships/slide" Target="slide47.xml"/><Relationship Id="rId7" Type="http://schemas.openxmlformats.org/officeDocument/2006/relationships/image" Target="../media/image8.jpeg"/><Relationship Id="rId12" Type="http://schemas.openxmlformats.org/officeDocument/2006/relationships/slide" Target="slide5.xml"/><Relationship Id="rId17" Type="http://schemas.openxmlformats.org/officeDocument/2006/relationships/slide" Target="slide26.xml"/><Relationship Id="rId2" Type="http://schemas.openxmlformats.org/officeDocument/2006/relationships/video" Target="file:///C:\Users\kpatel\Desktop\Cambridge%20Tec\Unit%2014\Character%20Animation\arc-headturn-good.avi" TargetMode="External"/><Relationship Id="rId16" Type="http://schemas.openxmlformats.org/officeDocument/2006/relationships/slide" Target="slide13.xml"/><Relationship Id="rId20" Type="http://schemas.openxmlformats.org/officeDocument/2006/relationships/slide" Target="slide44.xml"/><Relationship Id="rId1" Type="http://schemas.openxmlformats.org/officeDocument/2006/relationships/video" Target="file:///C:\Users\kpatel\Desktop\Cambridge%20Tec\Unit%2014\Character%20Animation\arc-ball-good.avi" TargetMode="External"/><Relationship Id="rId6" Type="http://schemas.openxmlformats.org/officeDocument/2006/relationships/slide" Target="slide1.xml"/><Relationship Id="rId11" Type="http://schemas.openxmlformats.org/officeDocument/2006/relationships/slide" Target="slide4.xml"/><Relationship Id="rId5" Type="http://schemas.openxmlformats.org/officeDocument/2006/relationships/image" Target="../media/image51.jpeg"/><Relationship Id="rId15" Type="http://schemas.openxmlformats.org/officeDocument/2006/relationships/slide" Target="slide12.xml"/><Relationship Id="rId10" Type="http://schemas.openxmlformats.org/officeDocument/2006/relationships/image" Target="../media/image53.png"/><Relationship Id="rId19" Type="http://schemas.openxmlformats.org/officeDocument/2006/relationships/slide" Target="slide41.xml"/><Relationship Id="rId4" Type="http://schemas.openxmlformats.org/officeDocument/2006/relationships/notesSlide" Target="../notesSlides/notesSlide29.xml"/><Relationship Id="rId9" Type="http://schemas.openxmlformats.org/officeDocument/2006/relationships/image" Target="../media/image52.png"/><Relationship Id="rId14"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slide" Target="slide6.xml"/><Relationship Id="rId18" Type="http://schemas.openxmlformats.org/officeDocument/2006/relationships/slide" Target="slide7.xml"/><Relationship Id="rId3" Type="http://schemas.openxmlformats.org/officeDocument/2006/relationships/slideLayout" Target="../slideLayouts/slideLayout2.xml"/><Relationship Id="rId21" Type="http://schemas.openxmlformats.org/officeDocument/2006/relationships/slide" Target="slide47.xml"/><Relationship Id="rId7" Type="http://schemas.openxmlformats.org/officeDocument/2006/relationships/image" Target="../media/image8.jpeg"/><Relationship Id="rId12" Type="http://schemas.openxmlformats.org/officeDocument/2006/relationships/slide" Target="slide5.xml"/><Relationship Id="rId17" Type="http://schemas.openxmlformats.org/officeDocument/2006/relationships/slide" Target="slide26.xml"/><Relationship Id="rId2" Type="http://schemas.openxmlformats.org/officeDocument/2006/relationships/video" Target="file:///C:\Users\kpatel\Desktop\Cambridge%20Tec\Unit%2014\Character%20Animation\ease-ball.avi" TargetMode="External"/><Relationship Id="rId16" Type="http://schemas.openxmlformats.org/officeDocument/2006/relationships/slide" Target="slide13.xml"/><Relationship Id="rId20" Type="http://schemas.openxmlformats.org/officeDocument/2006/relationships/slide" Target="slide44.xml"/><Relationship Id="rId1" Type="http://schemas.openxmlformats.org/officeDocument/2006/relationships/video" Target="file:///C:\Users\kpatel\Desktop\Cambridge%20Tec\Unit%2014\Character%20Animation\ease-arm-good.avi" TargetMode="External"/><Relationship Id="rId6" Type="http://schemas.openxmlformats.org/officeDocument/2006/relationships/slide" Target="slide1.xml"/><Relationship Id="rId11" Type="http://schemas.openxmlformats.org/officeDocument/2006/relationships/slide" Target="slide4.xml"/><Relationship Id="rId5" Type="http://schemas.openxmlformats.org/officeDocument/2006/relationships/image" Target="../media/image54.jpeg"/><Relationship Id="rId15" Type="http://schemas.openxmlformats.org/officeDocument/2006/relationships/slide" Target="slide12.xml"/><Relationship Id="rId10" Type="http://schemas.openxmlformats.org/officeDocument/2006/relationships/image" Target="../media/image56.png"/><Relationship Id="rId19" Type="http://schemas.openxmlformats.org/officeDocument/2006/relationships/slide" Target="slide41.xml"/><Relationship Id="rId4" Type="http://schemas.openxmlformats.org/officeDocument/2006/relationships/notesSlide" Target="../notesSlides/notesSlide30.xml"/><Relationship Id="rId9" Type="http://schemas.openxmlformats.org/officeDocument/2006/relationships/image" Target="../media/image55.png"/><Relationship Id="rId14" Type="http://schemas.openxmlformats.org/officeDocument/2006/relationships/slide" Target="slide9.xml"/></Relationships>
</file>

<file path=ppt/slides/_rels/slide31.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slide" Target="slide12.xml"/><Relationship Id="rId18" Type="http://schemas.openxmlformats.org/officeDocument/2006/relationships/slide" Target="slide44.xml"/><Relationship Id="rId3" Type="http://schemas.openxmlformats.org/officeDocument/2006/relationships/notesSlide" Target="../notesSlides/notesSlide31.xml"/><Relationship Id="rId7" Type="http://schemas.openxmlformats.org/officeDocument/2006/relationships/slide" Target="slide3.xml"/><Relationship Id="rId12" Type="http://schemas.openxmlformats.org/officeDocument/2006/relationships/slide" Target="slide9.xml"/><Relationship Id="rId17" Type="http://schemas.openxmlformats.org/officeDocument/2006/relationships/slide" Target="slide41.xml"/><Relationship Id="rId2" Type="http://schemas.openxmlformats.org/officeDocument/2006/relationships/slideLayout" Target="../slideLayouts/slideLayout2.xml"/><Relationship Id="rId16" Type="http://schemas.openxmlformats.org/officeDocument/2006/relationships/slide" Target="slide7.xml"/><Relationship Id="rId1" Type="http://schemas.openxmlformats.org/officeDocument/2006/relationships/video" Target="file:///C:\Users\kpatel\Desktop\Cambridge%20Tec\Unit%2014\Character%20Animation\exagg-point-good.avi" TargetMode="External"/><Relationship Id="rId6" Type="http://schemas.openxmlformats.org/officeDocument/2006/relationships/image" Target="../media/image8.jpeg"/><Relationship Id="rId11" Type="http://schemas.openxmlformats.org/officeDocument/2006/relationships/slide" Target="slide6.xml"/><Relationship Id="rId5" Type="http://schemas.openxmlformats.org/officeDocument/2006/relationships/slide" Target="slide1.xml"/><Relationship Id="rId15" Type="http://schemas.openxmlformats.org/officeDocument/2006/relationships/slide" Target="slide26.xml"/><Relationship Id="rId10" Type="http://schemas.openxmlformats.org/officeDocument/2006/relationships/slide" Target="slide5.xml"/><Relationship Id="rId19" Type="http://schemas.openxmlformats.org/officeDocument/2006/relationships/slide" Target="slide47.xml"/><Relationship Id="rId4" Type="http://schemas.openxmlformats.org/officeDocument/2006/relationships/image" Target="../media/image57.jpeg"/><Relationship Id="rId9" Type="http://schemas.openxmlformats.org/officeDocument/2006/relationships/slide" Target="slide4.xml"/><Relationship Id="rId14" Type="http://schemas.openxmlformats.org/officeDocument/2006/relationships/slide" Target="slide13.xml"/></Relationships>
</file>

<file path=ppt/slides/_rels/slide32.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slide" Target="slide9.xml"/><Relationship Id="rId18" Type="http://schemas.openxmlformats.org/officeDocument/2006/relationships/slide" Target="slide41.xml"/><Relationship Id="rId3" Type="http://schemas.openxmlformats.org/officeDocument/2006/relationships/slideLayout" Target="../slideLayouts/slideLayout2.xml"/><Relationship Id="rId7" Type="http://schemas.openxmlformats.org/officeDocument/2006/relationships/slide" Target="slide3.xml"/><Relationship Id="rId12" Type="http://schemas.openxmlformats.org/officeDocument/2006/relationships/slide" Target="slide6.xml"/><Relationship Id="rId17" Type="http://schemas.openxmlformats.org/officeDocument/2006/relationships/slide" Target="slide7.xml"/><Relationship Id="rId2" Type="http://schemas.openxmlformats.org/officeDocument/2006/relationships/video" Target="file:///C:\Users\kpatel\Desktop\Cambridge%20Tec\Unit%2014\Character%20Animation\follow-bug-arm.avi" TargetMode="External"/><Relationship Id="rId16" Type="http://schemas.openxmlformats.org/officeDocument/2006/relationships/slide" Target="slide26.xml"/><Relationship Id="rId20" Type="http://schemas.openxmlformats.org/officeDocument/2006/relationships/slide" Target="slide47.xml"/><Relationship Id="rId1" Type="http://schemas.openxmlformats.org/officeDocument/2006/relationships/video" Target="file:///C:\Users\kpatel\Desktop\Cambridge%20Tec\Unit%2014\Character%20Animation\follow-ball.avi" TargetMode="External"/><Relationship Id="rId6" Type="http://schemas.openxmlformats.org/officeDocument/2006/relationships/image" Target="../media/image8.jpeg"/><Relationship Id="rId11" Type="http://schemas.openxmlformats.org/officeDocument/2006/relationships/slide" Target="slide5.xml"/><Relationship Id="rId5" Type="http://schemas.openxmlformats.org/officeDocument/2006/relationships/slide" Target="slide1.xml"/><Relationship Id="rId15" Type="http://schemas.openxmlformats.org/officeDocument/2006/relationships/slide" Target="slide13.xml"/><Relationship Id="rId10" Type="http://schemas.openxmlformats.org/officeDocument/2006/relationships/slide" Target="slide4.xml"/><Relationship Id="rId19" Type="http://schemas.openxmlformats.org/officeDocument/2006/relationships/slide" Target="slide44.xml"/><Relationship Id="rId4" Type="http://schemas.openxmlformats.org/officeDocument/2006/relationships/notesSlide" Target="../notesSlides/notesSlide32.xml"/><Relationship Id="rId9" Type="http://schemas.openxmlformats.org/officeDocument/2006/relationships/image" Target="../media/image60.png"/><Relationship Id="rId14" Type="http://schemas.openxmlformats.org/officeDocument/2006/relationships/slide" Target="slide12.xml"/></Relationships>
</file>

<file path=ppt/slides/_rels/slide33.xml.rels><?xml version="1.0" encoding="UTF-8" standalone="yes"?>
<Relationships xmlns="http://schemas.openxmlformats.org/package/2006/relationships"><Relationship Id="rId8" Type="http://schemas.openxmlformats.org/officeDocument/2006/relationships/image" Target="../media/image61.jpeg"/><Relationship Id="rId13" Type="http://schemas.openxmlformats.org/officeDocument/2006/relationships/slide" Target="slide6.xml"/><Relationship Id="rId18" Type="http://schemas.openxmlformats.org/officeDocument/2006/relationships/slide" Target="slide7.xml"/><Relationship Id="rId3" Type="http://schemas.openxmlformats.org/officeDocument/2006/relationships/slideLayout" Target="../slideLayouts/slideLayout2.xml"/><Relationship Id="rId21" Type="http://schemas.openxmlformats.org/officeDocument/2006/relationships/slide" Target="slide47.xml"/><Relationship Id="rId7" Type="http://schemas.openxmlformats.org/officeDocument/2006/relationships/slide" Target="slide3.xml"/><Relationship Id="rId12" Type="http://schemas.openxmlformats.org/officeDocument/2006/relationships/slide" Target="slide5.xml"/><Relationship Id="rId17" Type="http://schemas.openxmlformats.org/officeDocument/2006/relationships/slide" Target="slide26.xml"/><Relationship Id="rId2" Type="http://schemas.openxmlformats.org/officeDocument/2006/relationships/video" Target="file:///C:\Users\kpatel\Desktop\Cambridge%20Tec\Unit%2014\Character%20Animation\weight-bug-heavy.avi" TargetMode="External"/><Relationship Id="rId16" Type="http://schemas.openxmlformats.org/officeDocument/2006/relationships/slide" Target="slide13.xml"/><Relationship Id="rId20" Type="http://schemas.openxmlformats.org/officeDocument/2006/relationships/slide" Target="slide44.xml"/><Relationship Id="rId1" Type="http://schemas.openxmlformats.org/officeDocument/2006/relationships/video" Target="file:///C:\Users\kpatel\Desktop\Cambridge%20Tec\Unit%2014\Character%20Animation\weight-ball.avi" TargetMode="External"/><Relationship Id="rId6" Type="http://schemas.openxmlformats.org/officeDocument/2006/relationships/image" Target="../media/image8.jpeg"/><Relationship Id="rId11" Type="http://schemas.openxmlformats.org/officeDocument/2006/relationships/slide" Target="slide4.xml"/><Relationship Id="rId5" Type="http://schemas.openxmlformats.org/officeDocument/2006/relationships/slide" Target="slide1.xml"/><Relationship Id="rId15" Type="http://schemas.openxmlformats.org/officeDocument/2006/relationships/slide" Target="slide12.xml"/><Relationship Id="rId10" Type="http://schemas.openxmlformats.org/officeDocument/2006/relationships/image" Target="../media/image63.png"/><Relationship Id="rId19" Type="http://schemas.openxmlformats.org/officeDocument/2006/relationships/slide" Target="slide41.xml"/><Relationship Id="rId4" Type="http://schemas.openxmlformats.org/officeDocument/2006/relationships/notesSlide" Target="../notesSlides/notesSlide33.xml"/><Relationship Id="rId9" Type="http://schemas.openxmlformats.org/officeDocument/2006/relationships/image" Target="../media/image62.png"/><Relationship Id="rId14" Type="http://schemas.openxmlformats.org/officeDocument/2006/relationships/slide" Target="slide9.xml"/></Relationships>
</file>

<file path=ppt/slides/_rels/slide34.xml.rels><?xml version="1.0" encoding="UTF-8" standalone="yes"?>
<Relationships xmlns="http://schemas.openxmlformats.org/package/2006/relationships"><Relationship Id="rId8" Type="http://schemas.openxmlformats.org/officeDocument/2006/relationships/image" Target="../media/image65.jpeg"/><Relationship Id="rId13" Type="http://schemas.openxmlformats.org/officeDocument/2006/relationships/slide" Target="slide9.xml"/><Relationship Id="rId18" Type="http://schemas.openxmlformats.org/officeDocument/2006/relationships/slide" Target="slide41.xml"/><Relationship Id="rId3" Type="http://schemas.openxmlformats.org/officeDocument/2006/relationships/slide" Target="slide1.xml"/><Relationship Id="rId7" Type="http://schemas.openxmlformats.org/officeDocument/2006/relationships/image" Target="../media/image64.jpeg"/><Relationship Id="rId12" Type="http://schemas.openxmlformats.org/officeDocument/2006/relationships/slide" Target="slide6.xml"/><Relationship Id="rId17" Type="http://schemas.openxmlformats.org/officeDocument/2006/relationships/slide" Target="slide7.xml"/><Relationship Id="rId2" Type="http://schemas.openxmlformats.org/officeDocument/2006/relationships/notesSlide" Target="../notesSlides/notesSlide34.xml"/><Relationship Id="rId16" Type="http://schemas.openxmlformats.org/officeDocument/2006/relationships/slide" Target="slide26.xml"/><Relationship Id="rId20"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image" Target="../media/image50.jpeg"/><Relationship Id="rId11" Type="http://schemas.openxmlformats.org/officeDocument/2006/relationships/slide" Target="slide5.xml"/><Relationship Id="rId5" Type="http://schemas.openxmlformats.org/officeDocument/2006/relationships/slide" Target="slide3.xml"/><Relationship Id="rId15" Type="http://schemas.openxmlformats.org/officeDocument/2006/relationships/slide" Target="slide13.xml"/><Relationship Id="rId10" Type="http://schemas.openxmlformats.org/officeDocument/2006/relationships/slide" Target="slide4.xml"/><Relationship Id="rId19" Type="http://schemas.openxmlformats.org/officeDocument/2006/relationships/slide" Target="slide44.xml"/><Relationship Id="rId4" Type="http://schemas.openxmlformats.org/officeDocument/2006/relationships/image" Target="../media/image8.jpeg"/><Relationship Id="rId9" Type="http://schemas.openxmlformats.org/officeDocument/2006/relationships/image" Target="../media/image66.jpeg"/><Relationship Id="rId14" Type="http://schemas.openxmlformats.org/officeDocument/2006/relationships/slide" Target="slide12.xml"/></Relationships>
</file>

<file path=ppt/slides/_rels/slide35.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slide" Target="slide12.xml"/><Relationship Id="rId18" Type="http://schemas.openxmlformats.org/officeDocument/2006/relationships/slide" Target="slide44.xml"/><Relationship Id="rId3" Type="http://schemas.openxmlformats.org/officeDocument/2006/relationships/notesSlide" Target="../notesSlides/notesSlide35.xml"/><Relationship Id="rId7" Type="http://schemas.openxmlformats.org/officeDocument/2006/relationships/slide" Target="slide3.xml"/><Relationship Id="rId12" Type="http://schemas.openxmlformats.org/officeDocument/2006/relationships/slide" Target="slide9.xml"/><Relationship Id="rId17" Type="http://schemas.openxmlformats.org/officeDocument/2006/relationships/slide" Target="slide41.xml"/><Relationship Id="rId2" Type="http://schemas.openxmlformats.org/officeDocument/2006/relationships/slideLayout" Target="../slideLayouts/slideLayout2.xml"/><Relationship Id="rId16" Type="http://schemas.openxmlformats.org/officeDocument/2006/relationships/slide" Target="slide7.xml"/><Relationship Id="rId1" Type="http://schemas.openxmlformats.org/officeDocument/2006/relationships/video" Target="file:///C:\Users\kpatel\Desktop\Cambridge%20Tec\Unit%2014\Character%20Animation\sec-bug-look.avi" TargetMode="External"/><Relationship Id="rId6" Type="http://schemas.openxmlformats.org/officeDocument/2006/relationships/image" Target="../media/image8.jpeg"/><Relationship Id="rId11" Type="http://schemas.openxmlformats.org/officeDocument/2006/relationships/slide" Target="slide6.xml"/><Relationship Id="rId5" Type="http://schemas.openxmlformats.org/officeDocument/2006/relationships/slide" Target="slide1.xml"/><Relationship Id="rId15" Type="http://schemas.openxmlformats.org/officeDocument/2006/relationships/slide" Target="slide26.xml"/><Relationship Id="rId10" Type="http://schemas.openxmlformats.org/officeDocument/2006/relationships/slide" Target="slide5.xml"/><Relationship Id="rId19" Type="http://schemas.openxmlformats.org/officeDocument/2006/relationships/slide" Target="slide47.xml"/><Relationship Id="rId4" Type="http://schemas.openxmlformats.org/officeDocument/2006/relationships/image" Target="../media/image64.jpeg"/><Relationship Id="rId9" Type="http://schemas.openxmlformats.org/officeDocument/2006/relationships/slide" Target="slide4.xml"/><Relationship Id="rId14" Type="http://schemas.openxmlformats.org/officeDocument/2006/relationships/slide" Target="slide13.xml"/></Relationships>
</file>

<file path=ppt/slides/_rels/slide36.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26.xml"/><Relationship Id="rId3" Type="http://schemas.openxmlformats.org/officeDocument/2006/relationships/image" Target="../media/image68.png"/><Relationship Id="rId7" Type="http://schemas.openxmlformats.org/officeDocument/2006/relationships/slide" Target="slide4.xml"/><Relationship Id="rId12" Type="http://schemas.openxmlformats.org/officeDocument/2006/relationships/slide" Target="slide13.xml"/><Relationship Id="rId17" Type="http://schemas.openxmlformats.org/officeDocument/2006/relationships/slide" Target="slide47.xml"/><Relationship Id="rId2" Type="http://schemas.openxmlformats.org/officeDocument/2006/relationships/notesSlide" Target="../notesSlides/notesSlide36.xml"/><Relationship Id="rId16" Type="http://schemas.openxmlformats.org/officeDocument/2006/relationships/slide" Target="slide44.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slide" Target="slide12.xml"/><Relationship Id="rId5" Type="http://schemas.openxmlformats.org/officeDocument/2006/relationships/image" Target="../media/image8.jpeg"/><Relationship Id="rId15" Type="http://schemas.openxmlformats.org/officeDocument/2006/relationships/slide" Target="slide41.xml"/><Relationship Id="rId10" Type="http://schemas.openxmlformats.org/officeDocument/2006/relationships/slide" Target="slide9.xml"/><Relationship Id="rId4" Type="http://schemas.openxmlformats.org/officeDocument/2006/relationships/slide" Target="slide1.xml"/><Relationship Id="rId9" Type="http://schemas.openxmlformats.org/officeDocument/2006/relationships/slide" Target="slide6.xml"/><Relationship Id="rId14" Type="http://schemas.openxmlformats.org/officeDocument/2006/relationships/slide" Target="slide7.xml"/></Relationships>
</file>

<file path=ppt/slides/_rels/slide37.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7.xml"/><Relationship Id="rId3" Type="http://schemas.openxmlformats.org/officeDocument/2006/relationships/slide" Target="slide1.xml"/><Relationship Id="rId7" Type="http://schemas.openxmlformats.org/officeDocument/2006/relationships/slide" Target="slide5.xml"/><Relationship Id="rId12" Type="http://schemas.openxmlformats.org/officeDocument/2006/relationships/slide" Target="slide26.xml"/><Relationship Id="rId2" Type="http://schemas.openxmlformats.org/officeDocument/2006/relationships/notesSlide" Target="../notesSlides/notesSlide37.xml"/><Relationship Id="rId16"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13.xml"/><Relationship Id="rId5" Type="http://schemas.openxmlformats.org/officeDocument/2006/relationships/slide" Target="slide3.xml"/><Relationship Id="rId15" Type="http://schemas.openxmlformats.org/officeDocument/2006/relationships/slide" Target="slide44.xml"/><Relationship Id="rId10" Type="http://schemas.openxmlformats.org/officeDocument/2006/relationships/slide" Target="slide12.xml"/><Relationship Id="rId4" Type="http://schemas.openxmlformats.org/officeDocument/2006/relationships/image" Target="../media/image8.jpeg"/><Relationship Id="rId9" Type="http://schemas.openxmlformats.org/officeDocument/2006/relationships/slide" Target="slide9.xml"/><Relationship Id="rId14" Type="http://schemas.openxmlformats.org/officeDocument/2006/relationships/slide" Target="slide41.xml"/></Relationships>
</file>

<file path=ppt/slides/_rels/slide3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26.xml"/><Relationship Id="rId3" Type="http://schemas.openxmlformats.org/officeDocument/2006/relationships/slide" Target="slide1.xml"/><Relationship Id="rId7" Type="http://schemas.openxmlformats.org/officeDocument/2006/relationships/slide" Target="slide4.xml"/><Relationship Id="rId12" Type="http://schemas.openxmlformats.org/officeDocument/2006/relationships/slide" Target="slide13.xml"/><Relationship Id="rId17" Type="http://schemas.openxmlformats.org/officeDocument/2006/relationships/slide" Target="slide47.xml"/><Relationship Id="rId2" Type="http://schemas.openxmlformats.org/officeDocument/2006/relationships/notesSlide" Target="../notesSlides/notesSlide38.xml"/><Relationship Id="rId16" Type="http://schemas.openxmlformats.org/officeDocument/2006/relationships/slide" Target="slide44.xml"/><Relationship Id="rId1" Type="http://schemas.openxmlformats.org/officeDocument/2006/relationships/slideLayout" Target="../slideLayouts/slideLayout2.xml"/><Relationship Id="rId6" Type="http://schemas.openxmlformats.org/officeDocument/2006/relationships/image" Target="../media/image69.jpeg"/><Relationship Id="rId11" Type="http://schemas.openxmlformats.org/officeDocument/2006/relationships/slide" Target="slide12.xml"/><Relationship Id="rId5" Type="http://schemas.openxmlformats.org/officeDocument/2006/relationships/slide" Target="slide3.xml"/><Relationship Id="rId15" Type="http://schemas.openxmlformats.org/officeDocument/2006/relationships/slide" Target="slide41.xml"/><Relationship Id="rId10" Type="http://schemas.openxmlformats.org/officeDocument/2006/relationships/slide" Target="slide9.xml"/><Relationship Id="rId4" Type="http://schemas.openxmlformats.org/officeDocument/2006/relationships/image" Target="../media/image8.jpeg"/><Relationship Id="rId9" Type="http://schemas.openxmlformats.org/officeDocument/2006/relationships/slide" Target="slide6.xml"/><Relationship Id="rId14" Type="http://schemas.openxmlformats.org/officeDocument/2006/relationships/slide" Target="slide7.xml"/></Relationships>
</file>

<file path=ppt/slides/_rels/slide39.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slide" Target="slide5.xml"/><Relationship Id="rId18" Type="http://schemas.openxmlformats.org/officeDocument/2006/relationships/slide" Target="slide26.xml"/><Relationship Id="rId3" Type="http://schemas.openxmlformats.org/officeDocument/2006/relationships/video" Target="file:///C:\Users\kpatel\Desktop\Cambridge%20Tec\Unit%2014\Character%20Animation\squash-ball.avi" TargetMode="External"/><Relationship Id="rId21" Type="http://schemas.openxmlformats.org/officeDocument/2006/relationships/slide" Target="slide44.xml"/><Relationship Id="rId7" Type="http://schemas.openxmlformats.org/officeDocument/2006/relationships/image" Target="../media/image71.png"/><Relationship Id="rId12" Type="http://schemas.openxmlformats.org/officeDocument/2006/relationships/slide" Target="slide4.xml"/><Relationship Id="rId17" Type="http://schemas.openxmlformats.org/officeDocument/2006/relationships/slide" Target="slide13.xml"/><Relationship Id="rId2" Type="http://schemas.openxmlformats.org/officeDocument/2006/relationships/video" Target="file:///C:\Users\kpatel\Desktop\BW\Cambridge%20Tec\Unit%2014%20-%20Computer%20Animation\Pixar%20Animation%20Studios%20Logo.avi" TargetMode="External"/><Relationship Id="rId16" Type="http://schemas.openxmlformats.org/officeDocument/2006/relationships/slide" Target="slide12.xml"/><Relationship Id="rId20" Type="http://schemas.openxmlformats.org/officeDocument/2006/relationships/slide" Target="slide41.xml"/><Relationship Id="rId1" Type="http://schemas.openxmlformats.org/officeDocument/2006/relationships/video" Target="file:///C:\Users\kpatel\Desktop\BW\Cambridge%20Tec\Unit%2014%20-%20Computer%20Animation\Computer%20Generated%20Animation%20of%20a%20Flexing%20Arm%20Muscle%20and%20Bones.avi" TargetMode="External"/><Relationship Id="rId6" Type="http://schemas.openxmlformats.org/officeDocument/2006/relationships/image" Target="../media/image70.png"/><Relationship Id="rId11" Type="http://schemas.openxmlformats.org/officeDocument/2006/relationships/image" Target="../media/image72.png"/><Relationship Id="rId5" Type="http://schemas.openxmlformats.org/officeDocument/2006/relationships/notesSlide" Target="../notesSlides/notesSlide39.xml"/><Relationship Id="rId15" Type="http://schemas.openxmlformats.org/officeDocument/2006/relationships/slide" Target="slide9.xml"/><Relationship Id="rId10" Type="http://schemas.openxmlformats.org/officeDocument/2006/relationships/slide" Target="slide3.xml"/><Relationship Id="rId19" Type="http://schemas.openxmlformats.org/officeDocument/2006/relationships/slide" Target="slide7.xml"/><Relationship Id="rId4" Type="http://schemas.openxmlformats.org/officeDocument/2006/relationships/slideLayout" Target="../slideLayouts/slideLayout2.xml"/><Relationship Id="rId9" Type="http://schemas.openxmlformats.org/officeDocument/2006/relationships/image" Target="../media/image8.jpeg"/><Relationship Id="rId14" Type="http://schemas.openxmlformats.org/officeDocument/2006/relationships/slide" Target="slide6.xml"/><Relationship Id="rId22" Type="http://schemas.openxmlformats.org/officeDocument/2006/relationships/slide" Target="slide47.xml"/></Relationships>
</file>

<file path=ppt/slides/_rels/slide4.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7.xml"/><Relationship Id="rId3" Type="http://schemas.openxmlformats.org/officeDocument/2006/relationships/slide" Target="slide1.xml"/><Relationship Id="rId7" Type="http://schemas.openxmlformats.org/officeDocument/2006/relationships/slide" Target="slide5.xml"/><Relationship Id="rId12" Type="http://schemas.openxmlformats.org/officeDocument/2006/relationships/slide" Target="slide26.xml"/><Relationship Id="rId2" Type="http://schemas.openxmlformats.org/officeDocument/2006/relationships/notesSlide" Target="../notesSlides/notesSlide4.xml"/><Relationship Id="rId16"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13.xml"/><Relationship Id="rId5" Type="http://schemas.openxmlformats.org/officeDocument/2006/relationships/slide" Target="slide3.xml"/><Relationship Id="rId15" Type="http://schemas.openxmlformats.org/officeDocument/2006/relationships/slide" Target="slide44.xml"/><Relationship Id="rId10" Type="http://schemas.openxmlformats.org/officeDocument/2006/relationships/slide" Target="slide12.xml"/><Relationship Id="rId4" Type="http://schemas.openxmlformats.org/officeDocument/2006/relationships/image" Target="../media/image8.jpeg"/><Relationship Id="rId9" Type="http://schemas.openxmlformats.org/officeDocument/2006/relationships/slide" Target="slide9.xml"/><Relationship Id="rId14" Type="http://schemas.openxmlformats.org/officeDocument/2006/relationships/slide" Target="slide41.xml"/></Relationships>
</file>

<file path=ppt/slides/_rels/slide40.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13.xml"/><Relationship Id="rId18" Type="http://schemas.openxmlformats.org/officeDocument/2006/relationships/slide" Target="slide47.xml"/><Relationship Id="rId3" Type="http://schemas.openxmlformats.org/officeDocument/2006/relationships/image" Target="../media/image73.gif"/><Relationship Id="rId7" Type="http://schemas.openxmlformats.org/officeDocument/2006/relationships/slide" Target="slide3.xml"/><Relationship Id="rId12" Type="http://schemas.openxmlformats.org/officeDocument/2006/relationships/slide" Target="slide12.xml"/><Relationship Id="rId17" Type="http://schemas.openxmlformats.org/officeDocument/2006/relationships/slide" Target="slide44.xml"/><Relationship Id="rId2" Type="http://schemas.openxmlformats.org/officeDocument/2006/relationships/notesSlide" Target="../notesSlides/notesSlide40.xml"/><Relationship Id="rId16" Type="http://schemas.openxmlformats.org/officeDocument/2006/relationships/slide" Target="slide41.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slide" Target="slide9.xml"/><Relationship Id="rId5" Type="http://schemas.openxmlformats.org/officeDocument/2006/relationships/slide" Target="slide1.xml"/><Relationship Id="rId15" Type="http://schemas.openxmlformats.org/officeDocument/2006/relationships/slide" Target="slide7.xml"/><Relationship Id="rId10" Type="http://schemas.openxmlformats.org/officeDocument/2006/relationships/slide" Target="slide6.xml"/><Relationship Id="rId4" Type="http://schemas.openxmlformats.org/officeDocument/2006/relationships/image" Target="../media/image74.jpeg"/><Relationship Id="rId9" Type="http://schemas.openxmlformats.org/officeDocument/2006/relationships/slide" Target="slide5.xml"/><Relationship Id="rId14" Type="http://schemas.openxmlformats.org/officeDocument/2006/relationships/slide" Target="slide26.xml"/></Relationships>
</file>

<file path=ppt/slides/_rels/slide41.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13.xml"/><Relationship Id="rId18" Type="http://schemas.openxmlformats.org/officeDocument/2006/relationships/slide" Target="slide47.xml"/><Relationship Id="rId3" Type="http://schemas.openxmlformats.org/officeDocument/2006/relationships/slide" Target="slide42.xml"/><Relationship Id="rId7" Type="http://schemas.openxmlformats.org/officeDocument/2006/relationships/slide" Target="slide3.xml"/><Relationship Id="rId12" Type="http://schemas.openxmlformats.org/officeDocument/2006/relationships/slide" Target="slide12.xml"/><Relationship Id="rId17" Type="http://schemas.openxmlformats.org/officeDocument/2006/relationships/slide" Target="slide44.xml"/><Relationship Id="rId2" Type="http://schemas.openxmlformats.org/officeDocument/2006/relationships/notesSlide" Target="../notesSlides/notesSlide41.xml"/><Relationship Id="rId16" Type="http://schemas.openxmlformats.org/officeDocument/2006/relationships/slide" Target="slide41.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slide" Target="slide9.xml"/><Relationship Id="rId5" Type="http://schemas.openxmlformats.org/officeDocument/2006/relationships/slide" Target="slide1.xml"/><Relationship Id="rId15" Type="http://schemas.openxmlformats.org/officeDocument/2006/relationships/slide" Target="slide7.xml"/><Relationship Id="rId10" Type="http://schemas.openxmlformats.org/officeDocument/2006/relationships/slide" Target="slide6.xml"/><Relationship Id="rId4" Type="http://schemas.openxmlformats.org/officeDocument/2006/relationships/hyperlink" Target="http://en.wikipedia.org/wiki/List_of_animation_studios" TargetMode="External"/><Relationship Id="rId9" Type="http://schemas.openxmlformats.org/officeDocument/2006/relationships/slide" Target="slide5.xml"/><Relationship Id="rId14" Type="http://schemas.openxmlformats.org/officeDocument/2006/relationships/slide" Target="slide26.xml"/></Relationships>
</file>

<file path=ppt/slides/_rels/slide42.xml.rels><?xml version="1.0" encoding="UTF-8" standalone="yes"?>
<Relationships xmlns="http://schemas.openxmlformats.org/package/2006/relationships"><Relationship Id="rId8" Type="http://schemas.openxmlformats.org/officeDocument/2006/relationships/hyperlink" Target="http://en.wikipedia.org/wiki/Pixar" TargetMode="External"/><Relationship Id="rId13" Type="http://schemas.openxmlformats.org/officeDocument/2006/relationships/slide" Target="slide3.xml"/><Relationship Id="rId18" Type="http://schemas.openxmlformats.org/officeDocument/2006/relationships/slide" Target="slide12.xml"/><Relationship Id="rId3" Type="http://schemas.openxmlformats.org/officeDocument/2006/relationships/hyperlink" Target="http://www.aardman.com/" TargetMode="External"/><Relationship Id="rId21" Type="http://schemas.openxmlformats.org/officeDocument/2006/relationships/slide" Target="slide7.xml"/><Relationship Id="rId7" Type="http://schemas.openxmlformats.org/officeDocument/2006/relationships/hyperlink" Target="http://www.pixar.com/" TargetMode="External"/><Relationship Id="rId12" Type="http://schemas.openxmlformats.org/officeDocument/2006/relationships/image" Target="../media/image8.jpeg"/><Relationship Id="rId17" Type="http://schemas.openxmlformats.org/officeDocument/2006/relationships/slide" Target="slide9.xml"/><Relationship Id="rId2" Type="http://schemas.openxmlformats.org/officeDocument/2006/relationships/notesSlide" Target="../notesSlides/notesSlide42.xml"/><Relationship Id="rId16" Type="http://schemas.openxmlformats.org/officeDocument/2006/relationships/slide" Target="slide6.xml"/><Relationship Id="rId20"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hyperlink" Target="http://en.wikipedia.org/wiki/Walt_Disney_Animation_Studios" TargetMode="External"/><Relationship Id="rId11" Type="http://schemas.openxmlformats.org/officeDocument/2006/relationships/slide" Target="slide1.xml"/><Relationship Id="rId24" Type="http://schemas.openxmlformats.org/officeDocument/2006/relationships/slide" Target="slide47.xml"/><Relationship Id="rId5" Type="http://schemas.openxmlformats.org/officeDocument/2006/relationships/hyperlink" Target="http://www.disneyanimation.com/aboutus/index.html" TargetMode="External"/><Relationship Id="rId15" Type="http://schemas.openxmlformats.org/officeDocument/2006/relationships/slide" Target="slide5.xml"/><Relationship Id="rId23" Type="http://schemas.openxmlformats.org/officeDocument/2006/relationships/slide" Target="slide44.xml"/><Relationship Id="rId10" Type="http://schemas.openxmlformats.org/officeDocument/2006/relationships/hyperlink" Target="http://www.dreamworksanimation.com/" TargetMode="External"/><Relationship Id="rId19" Type="http://schemas.openxmlformats.org/officeDocument/2006/relationships/slide" Target="slide13.xml"/><Relationship Id="rId4" Type="http://schemas.openxmlformats.org/officeDocument/2006/relationships/hyperlink" Target="http://en.wikipedia.org/wiki/Aardman_Animations" TargetMode="External"/><Relationship Id="rId9" Type="http://schemas.openxmlformats.org/officeDocument/2006/relationships/hyperlink" Target="http://en.wikipedia.org/wiki/DreamWorks_Animation" TargetMode="External"/><Relationship Id="rId14" Type="http://schemas.openxmlformats.org/officeDocument/2006/relationships/slide" Target="slide4.xml"/><Relationship Id="rId22" Type="http://schemas.openxmlformats.org/officeDocument/2006/relationships/slide" Target="slide41.xml"/></Relationships>
</file>

<file path=ppt/slides/_rels/slide43.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slide" Target="slide6.xml"/><Relationship Id="rId18" Type="http://schemas.openxmlformats.org/officeDocument/2006/relationships/slide" Target="slide7.xml"/><Relationship Id="rId3" Type="http://schemas.openxmlformats.org/officeDocument/2006/relationships/hyperlink" Target="http://en.wikipedia.org/wiki/Chuck_Jones" TargetMode="External"/><Relationship Id="rId21" Type="http://schemas.openxmlformats.org/officeDocument/2006/relationships/slide" Target="slide47.xml"/><Relationship Id="rId7" Type="http://schemas.openxmlformats.org/officeDocument/2006/relationships/hyperlink" Target="http://en.wikipedia.org/wiki/List_of_animation_studios" TargetMode="External"/><Relationship Id="rId12" Type="http://schemas.openxmlformats.org/officeDocument/2006/relationships/slide" Target="slide5.xml"/><Relationship Id="rId17" Type="http://schemas.openxmlformats.org/officeDocument/2006/relationships/slide" Target="slide26.xml"/><Relationship Id="rId2" Type="http://schemas.openxmlformats.org/officeDocument/2006/relationships/notesSlide" Target="../notesSlides/notesSlide43.xml"/><Relationship Id="rId16" Type="http://schemas.openxmlformats.org/officeDocument/2006/relationships/slide" Target="slide13.xml"/><Relationship Id="rId20" Type="http://schemas.openxmlformats.org/officeDocument/2006/relationships/slide" Target="slide44.xml"/><Relationship Id="rId1" Type="http://schemas.openxmlformats.org/officeDocument/2006/relationships/slideLayout" Target="../slideLayouts/slideLayout2.xml"/><Relationship Id="rId6" Type="http://schemas.openxmlformats.org/officeDocument/2006/relationships/hyperlink" Target="http://en.wikipedia.org/wiki/Fox_Animation_Studios" TargetMode="External"/><Relationship Id="rId11" Type="http://schemas.openxmlformats.org/officeDocument/2006/relationships/slide" Target="slide4.xml"/><Relationship Id="rId5" Type="http://schemas.openxmlformats.org/officeDocument/2006/relationships/hyperlink" Target="http://en.wikipedia.org/wiki/Hanna-Barbera" TargetMode="External"/><Relationship Id="rId15" Type="http://schemas.openxmlformats.org/officeDocument/2006/relationships/slide" Target="slide12.xml"/><Relationship Id="rId10" Type="http://schemas.openxmlformats.org/officeDocument/2006/relationships/slide" Target="slide3.xml"/><Relationship Id="rId19" Type="http://schemas.openxmlformats.org/officeDocument/2006/relationships/slide" Target="slide41.xml"/><Relationship Id="rId4" Type="http://schemas.openxmlformats.org/officeDocument/2006/relationships/hyperlink" Target="http://www.chuckjones.com/" TargetMode="External"/><Relationship Id="rId9" Type="http://schemas.openxmlformats.org/officeDocument/2006/relationships/image" Target="../media/image8.jpeg"/><Relationship Id="rId14" Type="http://schemas.openxmlformats.org/officeDocument/2006/relationships/slide" Target="slide9.xml"/></Relationships>
</file>

<file path=ppt/slides/_rels/slide44.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slide" Target="slide12.xml"/><Relationship Id="rId18" Type="http://schemas.openxmlformats.org/officeDocument/2006/relationships/slide" Target="slide44.xml"/><Relationship Id="rId3" Type="http://schemas.openxmlformats.org/officeDocument/2006/relationships/hyperlink" Target="http://en.wikipedia.org/wiki/Walt_Disney" TargetMode="External"/><Relationship Id="rId7" Type="http://schemas.openxmlformats.org/officeDocument/2006/relationships/image" Target="../media/image8.jpeg"/><Relationship Id="rId12" Type="http://schemas.openxmlformats.org/officeDocument/2006/relationships/slide" Target="slide9.xml"/><Relationship Id="rId17" Type="http://schemas.openxmlformats.org/officeDocument/2006/relationships/slide" Target="slide41.xml"/><Relationship Id="rId2" Type="http://schemas.openxmlformats.org/officeDocument/2006/relationships/notesSlide" Target="../notesSlides/notesSlide44.xml"/><Relationship Id="rId16"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1.xml"/><Relationship Id="rId11" Type="http://schemas.openxmlformats.org/officeDocument/2006/relationships/slide" Target="slide6.xml"/><Relationship Id="rId5" Type="http://schemas.openxmlformats.org/officeDocument/2006/relationships/hyperlink" Target="http://en.wikipedia.org/wiki/List_of_animators" TargetMode="External"/><Relationship Id="rId15" Type="http://schemas.openxmlformats.org/officeDocument/2006/relationships/slide" Target="slide26.xml"/><Relationship Id="rId10" Type="http://schemas.openxmlformats.org/officeDocument/2006/relationships/slide" Target="slide5.xml"/><Relationship Id="rId19" Type="http://schemas.openxmlformats.org/officeDocument/2006/relationships/slide" Target="slide47.xml"/><Relationship Id="rId4" Type="http://schemas.openxmlformats.org/officeDocument/2006/relationships/slide" Target="slide45.xml"/><Relationship Id="rId9" Type="http://schemas.openxmlformats.org/officeDocument/2006/relationships/slide" Target="slide4.xml"/><Relationship Id="rId14" Type="http://schemas.openxmlformats.org/officeDocument/2006/relationships/slide" Target="slide13.xml"/></Relationships>
</file>

<file path=ppt/slides/_rels/slide45.xml.rels><?xml version="1.0" encoding="UTF-8" standalone="yes"?>
<Relationships xmlns="http://schemas.openxmlformats.org/package/2006/relationships"><Relationship Id="rId8" Type="http://schemas.openxmlformats.org/officeDocument/2006/relationships/hyperlink" Target="http://en.wikipedia.org/wiki/Seth_MacFarlane" TargetMode="External"/><Relationship Id="rId13" Type="http://schemas.openxmlformats.org/officeDocument/2006/relationships/hyperlink" Target="http://en.wikipedia.org/wiki/Trey_Parker" TargetMode="External"/><Relationship Id="rId18" Type="http://schemas.openxmlformats.org/officeDocument/2006/relationships/image" Target="../media/image8.jpeg"/><Relationship Id="rId26" Type="http://schemas.openxmlformats.org/officeDocument/2006/relationships/slide" Target="slide26.xml"/><Relationship Id="rId3" Type="http://schemas.openxmlformats.org/officeDocument/2006/relationships/hyperlink" Target="http://en.wikipedia.org/wiki/Walt_Disney" TargetMode="External"/><Relationship Id="rId21" Type="http://schemas.openxmlformats.org/officeDocument/2006/relationships/slide" Target="slide5.xml"/><Relationship Id="rId7" Type="http://schemas.openxmlformats.org/officeDocument/2006/relationships/hyperlink" Target="http://en.wikipedia.org/wiki/John_Lasseter" TargetMode="External"/><Relationship Id="rId12" Type="http://schemas.openxmlformats.org/officeDocument/2006/relationships/hyperlink" Target="http://en.wikipedia.org/wiki/Joseph_Barbera" TargetMode="External"/><Relationship Id="rId17" Type="http://schemas.openxmlformats.org/officeDocument/2006/relationships/slide" Target="slide1.xml"/><Relationship Id="rId25" Type="http://schemas.openxmlformats.org/officeDocument/2006/relationships/slide" Target="slide13.xml"/><Relationship Id="rId2" Type="http://schemas.openxmlformats.org/officeDocument/2006/relationships/notesSlide" Target="../notesSlides/notesSlide45.xml"/><Relationship Id="rId16" Type="http://schemas.openxmlformats.org/officeDocument/2006/relationships/hyperlink" Target="http://en.wikipedia.org/wiki/Takeshi_Honda_(animator)" TargetMode="External"/><Relationship Id="rId20" Type="http://schemas.openxmlformats.org/officeDocument/2006/relationships/slide" Target="slide4.xml"/><Relationship Id="rId29" Type="http://schemas.openxmlformats.org/officeDocument/2006/relationships/slide" Target="slide44.xml"/><Relationship Id="rId1" Type="http://schemas.openxmlformats.org/officeDocument/2006/relationships/slideLayout" Target="../slideLayouts/slideLayout2.xml"/><Relationship Id="rId6" Type="http://schemas.openxmlformats.org/officeDocument/2006/relationships/hyperlink" Target="http://en.wikipedia.org/wiki/Ray_Harryhausen" TargetMode="External"/><Relationship Id="rId11" Type="http://schemas.openxmlformats.org/officeDocument/2006/relationships/hyperlink" Target="http://en.wikipedia.org/wiki/William_Hanna" TargetMode="External"/><Relationship Id="rId24" Type="http://schemas.openxmlformats.org/officeDocument/2006/relationships/slide" Target="slide12.xml"/><Relationship Id="rId5" Type="http://schemas.openxmlformats.org/officeDocument/2006/relationships/hyperlink" Target="http://en.wikipedia.org/wiki/Terry_Gilliam" TargetMode="External"/><Relationship Id="rId15" Type="http://schemas.openxmlformats.org/officeDocument/2006/relationships/hyperlink" Target="http://en.wikipedia.org/wiki/Katsuhiro_Otomo" TargetMode="External"/><Relationship Id="rId23" Type="http://schemas.openxmlformats.org/officeDocument/2006/relationships/slide" Target="slide9.xml"/><Relationship Id="rId28" Type="http://schemas.openxmlformats.org/officeDocument/2006/relationships/slide" Target="slide41.xml"/><Relationship Id="rId10" Type="http://schemas.openxmlformats.org/officeDocument/2006/relationships/hyperlink" Target="http://en.wikipedia.org/wiki/Chuck_Jones" TargetMode="External"/><Relationship Id="rId19" Type="http://schemas.openxmlformats.org/officeDocument/2006/relationships/slide" Target="slide3.xml"/><Relationship Id="rId4" Type="http://schemas.openxmlformats.org/officeDocument/2006/relationships/hyperlink" Target="http://en.wikipedia.org/wiki/Matt_Groening" TargetMode="External"/><Relationship Id="rId9" Type="http://schemas.openxmlformats.org/officeDocument/2006/relationships/hyperlink" Target="http://en.wikipedia.org/wiki/Nick_Park" TargetMode="External"/><Relationship Id="rId14" Type="http://schemas.openxmlformats.org/officeDocument/2006/relationships/hyperlink" Target="http://en.wikipedia.org/wiki/Matt_Stone" TargetMode="External"/><Relationship Id="rId22" Type="http://schemas.openxmlformats.org/officeDocument/2006/relationships/slide" Target="slide6.xml"/><Relationship Id="rId27" Type="http://schemas.openxmlformats.org/officeDocument/2006/relationships/slide" Target="slide7.xml"/><Relationship Id="rId30" Type="http://schemas.openxmlformats.org/officeDocument/2006/relationships/slide" Target="slide4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7.xml"/><Relationship Id="rId3" Type="http://schemas.openxmlformats.org/officeDocument/2006/relationships/slide" Target="slide1.xml"/><Relationship Id="rId7" Type="http://schemas.openxmlformats.org/officeDocument/2006/relationships/slide" Target="slide5.xml"/><Relationship Id="rId12" Type="http://schemas.openxmlformats.org/officeDocument/2006/relationships/slide" Target="slide26.xml"/><Relationship Id="rId2" Type="http://schemas.openxmlformats.org/officeDocument/2006/relationships/notesSlide" Target="../notesSlides/notesSlide46.xml"/><Relationship Id="rId16"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13.xml"/><Relationship Id="rId5" Type="http://schemas.openxmlformats.org/officeDocument/2006/relationships/slide" Target="slide3.xml"/><Relationship Id="rId15" Type="http://schemas.openxmlformats.org/officeDocument/2006/relationships/slide" Target="slide44.xml"/><Relationship Id="rId10" Type="http://schemas.openxmlformats.org/officeDocument/2006/relationships/slide" Target="slide12.xml"/><Relationship Id="rId4" Type="http://schemas.openxmlformats.org/officeDocument/2006/relationships/image" Target="../media/image8.jpeg"/><Relationship Id="rId9" Type="http://schemas.openxmlformats.org/officeDocument/2006/relationships/slide" Target="slide9.xml"/><Relationship Id="rId14" Type="http://schemas.openxmlformats.org/officeDocument/2006/relationships/slide" Target="slide41.xml"/></Relationships>
</file>

<file path=ppt/slides/_rels/slide4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8" Type="http://schemas.openxmlformats.org/officeDocument/2006/relationships/slide" Target="slide51.xml"/><Relationship Id="rId13" Type="http://schemas.openxmlformats.org/officeDocument/2006/relationships/slide" Target="slide52.xml"/><Relationship Id="rId3" Type="http://schemas.openxmlformats.org/officeDocument/2006/relationships/slide" Target="slide1.xml"/><Relationship Id="rId7" Type="http://schemas.openxmlformats.org/officeDocument/2006/relationships/slide" Target="slide50.xml"/><Relationship Id="rId12" Type="http://schemas.openxmlformats.org/officeDocument/2006/relationships/slide" Target="slide61.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slide" Target="slide49.xml"/><Relationship Id="rId11" Type="http://schemas.openxmlformats.org/officeDocument/2006/relationships/slide" Target="slide60.xml"/><Relationship Id="rId5" Type="http://schemas.openxmlformats.org/officeDocument/2006/relationships/slide" Target="slide48.xml"/><Relationship Id="rId10" Type="http://schemas.openxmlformats.org/officeDocument/2006/relationships/slide" Target="slide56.xml"/><Relationship Id="rId4" Type="http://schemas.openxmlformats.org/officeDocument/2006/relationships/image" Target="../media/image8.jpeg"/><Relationship Id="rId9" Type="http://schemas.openxmlformats.org/officeDocument/2006/relationships/slide" Target="slide53.xml"/><Relationship Id="rId14" Type="http://schemas.openxmlformats.org/officeDocument/2006/relationships/slide" Target="slide69.xml"/></Relationships>
</file>

<file path=ppt/slides/_rels/slide5.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7.xml"/><Relationship Id="rId3" Type="http://schemas.openxmlformats.org/officeDocument/2006/relationships/slide" Target="slide1.xml"/><Relationship Id="rId7" Type="http://schemas.openxmlformats.org/officeDocument/2006/relationships/slide" Target="slide5.xml"/><Relationship Id="rId12" Type="http://schemas.openxmlformats.org/officeDocument/2006/relationships/slide" Target="slide26.xml"/><Relationship Id="rId2" Type="http://schemas.openxmlformats.org/officeDocument/2006/relationships/notesSlide" Target="../notesSlides/notesSlide5.xml"/><Relationship Id="rId16"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13.xml"/><Relationship Id="rId5" Type="http://schemas.openxmlformats.org/officeDocument/2006/relationships/slide" Target="slide3.xml"/><Relationship Id="rId15" Type="http://schemas.openxmlformats.org/officeDocument/2006/relationships/slide" Target="slide44.xml"/><Relationship Id="rId10" Type="http://schemas.openxmlformats.org/officeDocument/2006/relationships/slide" Target="slide12.xml"/><Relationship Id="rId4" Type="http://schemas.openxmlformats.org/officeDocument/2006/relationships/image" Target="../media/image8.jpeg"/><Relationship Id="rId9" Type="http://schemas.openxmlformats.org/officeDocument/2006/relationships/slide" Target="slide9.xml"/><Relationship Id="rId14" Type="http://schemas.openxmlformats.org/officeDocument/2006/relationships/slide" Target="slide41.xml"/></Relationships>
</file>

<file path=ppt/slides/_rels/slide50.xml.rels><?xml version="1.0" encoding="UTF-8" standalone="yes"?>
<Relationships xmlns="http://schemas.openxmlformats.org/package/2006/relationships"><Relationship Id="rId8" Type="http://schemas.openxmlformats.org/officeDocument/2006/relationships/slide" Target="slide51.xml"/><Relationship Id="rId13" Type="http://schemas.openxmlformats.org/officeDocument/2006/relationships/slide" Target="slide52.xml"/><Relationship Id="rId3" Type="http://schemas.openxmlformats.org/officeDocument/2006/relationships/slide" Target="slide1.xml"/><Relationship Id="rId7" Type="http://schemas.openxmlformats.org/officeDocument/2006/relationships/slide" Target="slide50.xml"/><Relationship Id="rId12" Type="http://schemas.openxmlformats.org/officeDocument/2006/relationships/slide" Target="slide61.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slide" Target="slide49.xml"/><Relationship Id="rId11" Type="http://schemas.openxmlformats.org/officeDocument/2006/relationships/slide" Target="slide60.xml"/><Relationship Id="rId5" Type="http://schemas.openxmlformats.org/officeDocument/2006/relationships/slide" Target="slide48.xml"/><Relationship Id="rId10" Type="http://schemas.openxmlformats.org/officeDocument/2006/relationships/slide" Target="slide56.xml"/><Relationship Id="rId4" Type="http://schemas.openxmlformats.org/officeDocument/2006/relationships/image" Target="../media/image8.jpeg"/><Relationship Id="rId9" Type="http://schemas.openxmlformats.org/officeDocument/2006/relationships/slide" Target="slide53.xml"/><Relationship Id="rId14" Type="http://schemas.openxmlformats.org/officeDocument/2006/relationships/slide" Target="slide69.xml"/></Relationships>
</file>

<file path=ppt/slides/_rels/slide51.xml.rels><?xml version="1.0" encoding="UTF-8" standalone="yes"?>
<Relationships xmlns="http://schemas.openxmlformats.org/package/2006/relationships"><Relationship Id="rId8" Type="http://schemas.openxmlformats.org/officeDocument/2006/relationships/slide" Target="slide61.xml"/><Relationship Id="rId13" Type="http://schemas.openxmlformats.org/officeDocument/2006/relationships/slide" Target="slide51.xml"/><Relationship Id="rId3" Type="http://schemas.openxmlformats.org/officeDocument/2006/relationships/slide" Target="slide1.xml"/><Relationship Id="rId7" Type="http://schemas.openxmlformats.org/officeDocument/2006/relationships/slide" Target="slide60.xml"/><Relationship Id="rId12" Type="http://schemas.openxmlformats.org/officeDocument/2006/relationships/slide" Target="slide50.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slide" Target="slide56.xml"/><Relationship Id="rId11" Type="http://schemas.openxmlformats.org/officeDocument/2006/relationships/slide" Target="slide49.xml"/><Relationship Id="rId5" Type="http://schemas.openxmlformats.org/officeDocument/2006/relationships/slide" Target="slide53.xml"/><Relationship Id="rId10" Type="http://schemas.openxmlformats.org/officeDocument/2006/relationships/slide" Target="slide48.xml"/><Relationship Id="rId4" Type="http://schemas.openxmlformats.org/officeDocument/2006/relationships/image" Target="../media/image8.jpeg"/><Relationship Id="rId9" Type="http://schemas.openxmlformats.org/officeDocument/2006/relationships/slide" Target="slide69.xml"/><Relationship Id="rId14" Type="http://schemas.openxmlformats.org/officeDocument/2006/relationships/slide" Target="slide52.xml"/></Relationships>
</file>

<file path=ppt/slides/_rels/slide52.xml.rels><?xml version="1.0" encoding="UTF-8" standalone="yes"?>
<Relationships xmlns="http://schemas.openxmlformats.org/package/2006/relationships"><Relationship Id="rId8" Type="http://schemas.openxmlformats.org/officeDocument/2006/relationships/slide" Target="slide51.xml"/><Relationship Id="rId13" Type="http://schemas.openxmlformats.org/officeDocument/2006/relationships/slide" Target="slide52.xml"/><Relationship Id="rId3" Type="http://schemas.openxmlformats.org/officeDocument/2006/relationships/slide" Target="slide1.xml"/><Relationship Id="rId7" Type="http://schemas.openxmlformats.org/officeDocument/2006/relationships/slide" Target="slide50.xml"/><Relationship Id="rId12" Type="http://schemas.openxmlformats.org/officeDocument/2006/relationships/slide" Target="slide61.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slide" Target="slide49.xml"/><Relationship Id="rId11" Type="http://schemas.openxmlformats.org/officeDocument/2006/relationships/slide" Target="slide60.xml"/><Relationship Id="rId5" Type="http://schemas.openxmlformats.org/officeDocument/2006/relationships/slide" Target="slide48.xml"/><Relationship Id="rId10" Type="http://schemas.openxmlformats.org/officeDocument/2006/relationships/slide" Target="slide56.xml"/><Relationship Id="rId4" Type="http://schemas.openxmlformats.org/officeDocument/2006/relationships/image" Target="../media/image8.jpeg"/><Relationship Id="rId9" Type="http://schemas.openxmlformats.org/officeDocument/2006/relationships/slide" Target="slide53.xml"/><Relationship Id="rId14" Type="http://schemas.openxmlformats.org/officeDocument/2006/relationships/slide" Target="slide69.xml"/></Relationships>
</file>

<file path=ppt/slides/_rels/slide53.xml.rels><?xml version="1.0" encoding="UTF-8" standalone="yes"?>
<Relationships xmlns="http://schemas.openxmlformats.org/package/2006/relationships"><Relationship Id="rId8" Type="http://schemas.openxmlformats.org/officeDocument/2006/relationships/slide" Target="slide48.xml"/><Relationship Id="rId13" Type="http://schemas.openxmlformats.org/officeDocument/2006/relationships/slide" Target="slide56.xml"/><Relationship Id="rId3" Type="http://schemas.openxmlformats.org/officeDocument/2006/relationships/slide" Target="slide54.xml"/><Relationship Id="rId7" Type="http://schemas.openxmlformats.org/officeDocument/2006/relationships/image" Target="../media/image8.jpeg"/><Relationship Id="rId12" Type="http://schemas.openxmlformats.org/officeDocument/2006/relationships/slide" Target="slide53.xml"/><Relationship Id="rId17" Type="http://schemas.openxmlformats.org/officeDocument/2006/relationships/slide" Target="slide69.xml"/><Relationship Id="rId2" Type="http://schemas.openxmlformats.org/officeDocument/2006/relationships/notesSlide" Target="../notesSlides/notesSlide52.xml"/><Relationship Id="rId16" Type="http://schemas.openxmlformats.org/officeDocument/2006/relationships/slide" Target="slide52.xml"/><Relationship Id="rId1" Type="http://schemas.openxmlformats.org/officeDocument/2006/relationships/slideLayout" Target="../slideLayouts/slideLayout2.xml"/><Relationship Id="rId6" Type="http://schemas.openxmlformats.org/officeDocument/2006/relationships/slide" Target="slide1.xml"/><Relationship Id="rId11" Type="http://schemas.openxmlformats.org/officeDocument/2006/relationships/slide" Target="slide51.xml"/><Relationship Id="rId5" Type="http://schemas.openxmlformats.org/officeDocument/2006/relationships/image" Target="../media/image77.png"/><Relationship Id="rId15" Type="http://schemas.openxmlformats.org/officeDocument/2006/relationships/slide" Target="slide61.xml"/><Relationship Id="rId10" Type="http://schemas.openxmlformats.org/officeDocument/2006/relationships/slide" Target="slide50.xml"/><Relationship Id="rId4" Type="http://schemas.openxmlformats.org/officeDocument/2006/relationships/image" Target="../media/image76.png"/><Relationship Id="rId9" Type="http://schemas.openxmlformats.org/officeDocument/2006/relationships/slide" Target="slide49.xml"/><Relationship Id="rId14" Type="http://schemas.openxmlformats.org/officeDocument/2006/relationships/slide" Target="slide60.xml"/></Relationships>
</file>

<file path=ppt/slides/_rels/slide54.xml.rels><?xml version="1.0" encoding="UTF-8" standalone="yes"?>
<Relationships xmlns="http://schemas.openxmlformats.org/package/2006/relationships"><Relationship Id="rId8" Type="http://schemas.openxmlformats.org/officeDocument/2006/relationships/slide" Target="slide49.xml"/><Relationship Id="rId13" Type="http://schemas.openxmlformats.org/officeDocument/2006/relationships/slide" Target="slide60.xml"/><Relationship Id="rId3" Type="http://schemas.openxmlformats.org/officeDocument/2006/relationships/hyperlink" Target="http://en.wikipedia.org/wiki/Storyboard" TargetMode="External"/><Relationship Id="rId7" Type="http://schemas.openxmlformats.org/officeDocument/2006/relationships/slide" Target="slide48.xml"/><Relationship Id="rId12" Type="http://schemas.openxmlformats.org/officeDocument/2006/relationships/slide" Target="slide56.xml"/><Relationship Id="rId2" Type="http://schemas.openxmlformats.org/officeDocument/2006/relationships/notesSlide" Target="../notesSlides/notesSlide53.xml"/><Relationship Id="rId16" Type="http://schemas.openxmlformats.org/officeDocument/2006/relationships/slide" Target="slide69.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slide" Target="slide53.xml"/><Relationship Id="rId5" Type="http://schemas.openxmlformats.org/officeDocument/2006/relationships/slide" Target="slide1.xml"/><Relationship Id="rId15" Type="http://schemas.openxmlformats.org/officeDocument/2006/relationships/slide" Target="slide52.xml"/><Relationship Id="rId10" Type="http://schemas.openxmlformats.org/officeDocument/2006/relationships/slide" Target="slide51.xml"/><Relationship Id="rId4" Type="http://schemas.openxmlformats.org/officeDocument/2006/relationships/hyperlink" Target="http://www.youtube.com/watch?v=gR2Gew1eN2M" TargetMode="External"/><Relationship Id="rId9" Type="http://schemas.openxmlformats.org/officeDocument/2006/relationships/slide" Target="slide50.xml"/><Relationship Id="rId14" Type="http://schemas.openxmlformats.org/officeDocument/2006/relationships/slide" Target="slide61.xml"/></Relationships>
</file>

<file path=ppt/slides/_rels/slide55.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61.xml"/><Relationship Id="rId3" Type="http://schemas.openxmlformats.org/officeDocument/2006/relationships/slide" Target="slide1.xml"/><Relationship Id="rId7" Type="http://schemas.openxmlformats.org/officeDocument/2006/relationships/slide" Target="slide49.xml"/><Relationship Id="rId12" Type="http://schemas.openxmlformats.org/officeDocument/2006/relationships/slide" Target="slide60.xm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78.jpeg"/><Relationship Id="rId11" Type="http://schemas.openxmlformats.org/officeDocument/2006/relationships/slide" Target="slide56.xml"/><Relationship Id="rId5" Type="http://schemas.openxmlformats.org/officeDocument/2006/relationships/slide" Target="slide48.xml"/><Relationship Id="rId15" Type="http://schemas.openxmlformats.org/officeDocument/2006/relationships/slide" Target="slide69.xml"/><Relationship Id="rId10" Type="http://schemas.openxmlformats.org/officeDocument/2006/relationships/slide" Target="slide53.xml"/><Relationship Id="rId4" Type="http://schemas.openxmlformats.org/officeDocument/2006/relationships/image" Target="../media/image8.jpeg"/><Relationship Id="rId9" Type="http://schemas.openxmlformats.org/officeDocument/2006/relationships/slide" Target="slide51.xml"/><Relationship Id="rId14" Type="http://schemas.openxmlformats.org/officeDocument/2006/relationships/slide" Target="slide52.xml"/></Relationships>
</file>

<file path=ppt/slides/_rels/slide56.xml.rels><?xml version="1.0" encoding="UTF-8" standalone="yes"?>
<Relationships xmlns="http://schemas.openxmlformats.org/package/2006/relationships"><Relationship Id="rId8" Type="http://schemas.openxmlformats.org/officeDocument/2006/relationships/slide" Target="slide49.xml"/><Relationship Id="rId13" Type="http://schemas.openxmlformats.org/officeDocument/2006/relationships/slide" Target="slide60.xml"/><Relationship Id="rId3" Type="http://schemas.openxmlformats.org/officeDocument/2006/relationships/slide" Target="slide57.xml"/><Relationship Id="rId7" Type="http://schemas.openxmlformats.org/officeDocument/2006/relationships/slide" Target="slide48.xml"/><Relationship Id="rId12" Type="http://schemas.openxmlformats.org/officeDocument/2006/relationships/slide" Target="slide56.xml"/><Relationship Id="rId2" Type="http://schemas.openxmlformats.org/officeDocument/2006/relationships/notesSlide" Target="../notesSlides/notesSlide55.xml"/><Relationship Id="rId16" Type="http://schemas.openxmlformats.org/officeDocument/2006/relationships/slide" Target="slide69.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slide" Target="slide53.xml"/><Relationship Id="rId5" Type="http://schemas.openxmlformats.org/officeDocument/2006/relationships/slide" Target="slide1.xml"/><Relationship Id="rId15" Type="http://schemas.openxmlformats.org/officeDocument/2006/relationships/slide" Target="slide52.xml"/><Relationship Id="rId10" Type="http://schemas.openxmlformats.org/officeDocument/2006/relationships/slide" Target="slide51.xml"/><Relationship Id="rId4" Type="http://schemas.openxmlformats.org/officeDocument/2006/relationships/image" Target="../media/image79.jpeg"/><Relationship Id="rId9" Type="http://schemas.openxmlformats.org/officeDocument/2006/relationships/slide" Target="slide50.xml"/><Relationship Id="rId14" Type="http://schemas.openxmlformats.org/officeDocument/2006/relationships/slide" Target="slide61.xml"/></Relationships>
</file>

<file path=ppt/slides/_rels/slide57.xml.rels><?xml version="1.0" encoding="UTF-8" standalone="yes"?>
<Relationships xmlns="http://schemas.openxmlformats.org/package/2006/relationships"><Relationship Id="rId8" Type="http://schemas.openxmlformats.org/officeDocument/2006/relationships/slide" Target="slide49.xml"/><Relationship Id="rId13" Type="http://schemas.openxmlformats.org/officeDocument/2006/relationships/slide" Target="slide60.xml"/><Relationship Id="rId3" Type="http://schemas.openxmlformats.org/officeDocument/2006/relationships/slide" Target="slide1.xml"/><Relationship Id="rId7" Type="http://schemas.openxmlformats.org/officeDocument/2006/relationships/image" Target="../media/image81.png"/><Relationship Id="rId12" Type="http://schemas.openxmlformats.org/officeDocument/2006/relationships/slide" Target="slide56.xml"/><Relationship Id="rId2" Type="http://schemas.openxmlformats.org/officeDocument/2006/relationships/notesSlide" Target="../notesSlides/notesSlide56.xml"/><Relationship Id="rId16" Type="http://schemas.openxmlformats.org/officeDocument/2006/relationships/slide" Target="slide69.xml"/><Relationship Id="rId1" Type="http://schemas.openxmlformats.org/officeDocument/2006/relationships/slideLayout" Target="../slideLayouts/slideLayout2.xml"/><Relationship Id="rId6" Type="http://schemas.openxmlformats.org/officeDocument/2006/relationships/image" Target="../media/image80.png"/><Relationship Id="rId11" Type="http://schemas.openxmlformats.org/officeDocument/2006/relationships/slide" Target="slide53.xml"/><Relationship Id="rId5" Type="http://schemas.openxmlformats.org/officeDocument/2006/relationships/slide" Target="slide48.xml"/><Relationship Id="rId15" Type="http://schemas.openxmlformats.org/officeDocument/2006/relationships/slide" Target="slide52.xml"/><Relationship Id="rId10" Type="http://schemas.openxmlformats.org/officeDocument/2006/relationships/slide" Target="slide51.xml"/><Relationship Id="rId4" Type="http://schemas.openxmlformats.org/officeDocument/2006/relationships/image" Target="../media/image8.jpeg"/><Relationship Id="rId9" Type="http://schemas.openxmlformats.org/officeDocument/2006/relationships/slide" Target="slide50.xml"/><Relationship Id="rId14" Type="http://schemas.openxmlformats.org/officeDocument/2006/relationships/slide" Target="slide61.xml"/></Relationships>
</file>

<file path=ppt/slides/_rels/slide58.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61.xml"/><Relationship Id="rId3" Type="http://schemas.openxmlformats.org/officeDocument/2006/relationships/slide" Target="slide1.xml"/><Relationship Id="rId7" Type="http://schemas.openxmlformats.org/officeDocument/2006/relationships/slide" Target="slide49.xml"/><Relationship Id="rId12" Type="http://schemas.openxmlformats.org/officeDocument/2006/relationships/slide" Target="slide60.xm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82.png"/><Relationship Id="rId11" Type="http://schemas.openxmlformats.org/officeDocument/2006/relationships/slide" Target="slide56.xml"/><Relationship Id="rId5" Type="http://schemas.openxmlformats.org/officeDocument/2006/relationships/slide" Target="slide48.xml"/><Relationship Id="rId15" Type="http://schemas.openxmlformats.org/officeDocument/2006/relationships/slide" Target="slide69.xml"/><Relationship Id="rId10" Type="http://schemas.openxmlformats.org/officeDocument/2006/relationships/slide" Target="slide53.xml"/><Relationship Id="rId4" Type="http://schemas.openxmlformats.org/officeDocument/2006/relationships/image" Target="../media/image8.jpeg"/><Relationship Id="rId9" Type="http://schemas.openxmlformats.org/officeDocument/2006/relationships/slide" Target="slide51.xml"/><Relationship Id="rId14" Type="http://schemas.openxmlformats.org/officeDocument/2006/relationships/slide" Target="slide52.xml"/></Relationships>
</file>

<file path=ppt/slides/_rels/slide59.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61.xml"/><Relationship Id="rId3" Type="http://schemas.openxmlformats.org/officeDocument/2006/relationships/slide" Target="slide1.xml"/><Relationship Id="rId7" Type="http://schemas.openxmlformats.org/officeDocument/2006/relationships/slide" Target="slide49.xml"/><Relationship Id="rId12" Type="http://schemas.openxmlformats.org/officeDocument/2006/relationships/slide" Target="slide60.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83.png"/><Relationship Id="rId11" Type="http://schemas.openxmlformats.org/officeDocument/2006/relationships/slide" Target="slide56.xml"/><Relationship Id="rId5" Type="http://schemas.openxmlformats.org/officeDocument/2006/relationships/slide" Target="slide48.xml"/><Relationship Id="rId15" Type="http://schemas.openxmlformats.org/officeDocument/2006/relationships/slide" Target="slide69.xml"/><Relationship Id="rId10" Type="http://schemas.openxmlformats.org/officeDocument/2006/relationships/slide" Target="slide53.xml"/><Relationship Id="rId4" Type="http://schemas.openxmlformats.org/officeDocument/2006/relationships/image" Target="../media/image8.jpeg"/><Relationship Id="rId9" Type="http://schemas.openxmlformats.org/officeDocument/2006/relationships/slide" Target="slide51.xml"/><Relationship Id="rId14" Type="http://schemas.openxmlformats.org/officeDocument/2006/relationships/slide" Target="slide52.xml"/></Relationships>
</file>

<file path=ppt/slides/_rels/slide6.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slide" Target="slide4.xml"/><Relationship Id="rId3" Type="http://schemas.openxmlformats.org/officeDocument/2006/relationships/slide" Target="slide1.xml"/><Relationship Id="rId7" Type="http://schemas.openxmlformats.org/officeDocument/2006/relationships/slide" Target="slide13.xml"/><Relationship Id="rId12" Type="http://schemas.openxmlformats.org/officeDocument/2006/relationships/slide" Target="slide3.xml"/><Relationship Id="rId2" Type="http://schemas.openxmlformats.org/officeDocument/2006/relationships/notesSlide" Target="../notesSlides/notesSlide6.xml"/><Relationship Id="rId16"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47.xml"/><Relationship Id="rId5" Type="http://schemas.openxmlformats.org/officeDocument/2006/relationships/slide" Target="slide9.xml"/><Relationship Id="rId15" Type="http://schemas.openxmlformats.org/officeDocument/2006/relationships/slide" Target="slide6.xml"/><Relationship Id="rId10" Type="http://schemas.openxmlformats.org/officeDocument/2006/relationships/slide" Target="slide44.xml"/><Relationship Id="rId4" Type="http://schemas.openxmlformats.org/officeDocument/2006/relationships/image" Target="../media/image8.jpeg"/><Relationship Id="rId9" Type="http://schemas.openxmlformats.org/officeDocument/2006/relationships/slide" Target="slide41.xml"/><Relationship Id="rId14" Type="http://schemas.openxmlformats.org/officeDocument/2006/relationships/slide" Target="slide5.xml"/></Relationships>
</file>

<file path=ppt/slides/_rels/slide60.xml.rels><?xml version="1.0" encoding="UTF-8" standalone="yes"?>
<Relationships xmlns="http://schemas.openxmlformats.org/package/2006/relationships"><Relationship Id="rId8" Type="http://schemas.openxmlformats.org/officeDocument/2006/relationships/slide" Target="slide49.xml"/><Relationship Id="rId13" Type="http://schemas.openxmlformats.org/officeDocument/2006/relationships/slide" Target="slide60.xml"/><Relationship Id="rId3" Type="http://schemas.openxmlformats.org/officeDocument/2006/relationships/hyperlink" Target="http://www.staylor-made.com/downloads/Video%20Logging%20Instructions.pdf" TargetMode="External"/><Relationship Id="rId7" Type="http://schemas.openxmlformats.org/officeDocument/2006/relationships/slide" Target="slide48.xml"/><Relationship Id="rId12" Type="http://schemas.openxmlformats.org/officeDocument/2006/relationships/slide" Target="slide56.xml"/><Relationship Id="rId2" Type="http://schemas.openxmlformats.org/officeDocument/2006/relationships/notesSlide" Target="../notesSlides/notesSlide59.xml"/><Relationship Id="rId16" Type="http://schemas.openxmlformats.org/officeDocument/2006/relationships/slide" Target="slide69.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slide" Target="slide53.xml"/><Relationship Id="rId5" Type="http://schemas.openxmlformats.org/officeDocument/2006/relationships/slide" Target="slide1.xml"/><Relationship Id="rId15" Type="http://schemas.openxmlformats.org/officeDocument/2006/relationships/slide" Target="slide52.xml"/><Relationship Id="rId10" Type="http://schemas.openxmlformats.org/officeDocument/2006/relationships/slide" Target="slide51.xml"/><Relationship Id="rId4" Type="http://schemas.openxmlformats.org/officeDocument/2006/relationships/image" Target="../media/image84.png"/><Relationship Id="rId9" Type="http://schemas.openxmlformats.org/officeDocument/2006/relationships/slide" Target="slide50.xml"/><Relationship Id="rId14" Type="http://schemas.openxmlformats.org/officeDocument/2006/relationships/slide" Target="slide61.xml"/></Relationships>
</file>

<file path=ppt/slides/_rels/slide61.xml.rels><?xml version="1.0" encoding="UTF-8" standalone="yes"?>
<Relationships xmlns="http://schemas.openxmlformats.org/package/2006/relationships"><Relationship Id="rId8" Type="http://schemas.openxmlformats.org/officeDocument/2006/relationships/slide" Target="slide67.xml"/><Relationship Id="rId13" Type="http://schemas.openxmlformats.org/officeDocument/2006/relationships/slide" Target="slide49.xml"/><Relationship Id="rId18" Type="http://schemas.openxmlformats.org/officeDocument/2006/relationships/slide" Target="slide60.xml"/><Relationship Id="rId3" Type="http://schemas.openxmlformats.org/officeDocument/2006/relationships/slide" Target="slide62.xml"/><Relationship Id="rId21" Type="http://schemas.openxmlformats.org/officeDocument/2006/relationships/slide" Target="slide69.xml"/><Relationship Id="rId7" Type="http://schemas.openxmlformats.org/officeDocument/2006/relationships/slide" Target="slide66.xml"/><Relationship Id="rId12" Type="http://schemas.openxmlformats.org/officeDocument/2006/relationships/slide" Target="slide48.xml"/><Relationship Id="rId17" Type="http://schemas.openxmlformats.org/officeDocument/2006/relationships/slide" Target="slide56.xml"/><Relationship Id="rId2" Type="http://schemas.openxmlformats.org/officeDocument/2006/relationships/notesSlide" Target="../notesSlides/notesSlide60.xml"/><Relationship Id="rId16" Type="http://schemas.openxmlformats.org/officeDocument/2006/relationships/slide" Target="slide53.xml"/><Relationship Id="rId20" Type="http://schemas.openxmlformats.org/officeDocument/2006/relationships/slide" Target="slide52.xml"/><Relationship Id="rId1" Type="http://schemas.openxmlformats.org/officeDocument/2006/relationships/slideLayout" Target="../slideLayouts/slideLayout2.xml"/><Relationship Id="rId6" Type="http://schemas.openxmlformats.org/officeDocument/2006/relationships/slide" Target="slide65.xml"/><Relationship Id="rId11" Type="http://schemas.openxmlformats.org/officeDocument/2006/relationships/image" Target="../media/image8.jpeg"/><Relationship Id="rId5" Type="http://schemas.openxmlformats.org/officeDocument/2006/relationships/slide" Target="slide64.xml"/><Relationship Id="rId15" Type="http://schemas.openxmlformats.org/officeDocument/2006/relationships/slide" Target="slide51.xml"/><Relationship Id="rId10" Type="http://schemas.openxmlformats.org/officeDocument/2006/relationships/slide" Target="slide1.xml"/><Relationship Id="rId19" Type="http://schemas.openxmlformats.org/officeDocument/2006/relationships/slide" Target="slide61.xml"/><Relationship Id="rId4" Type="http://schemas.openxmlformats.org/officeDocument/2006/relationships/slide" Target="slide63.xml"/><Relationship Id="rId9" Type="http://schemas.openxmlformats.org/officeDocument/2006/relationships/slide" Target="slide68.xml"/><Relationship Id="rId14" Type="http://schemas.openxmlformats.org/officeDocument/2006/relationships/slide" Target="slide50.xml"/></Relationships>
</file>

<file path=ppt/slides/_rels/slide62.xml.rels><?xml version="1.0" encoding="UTF-8" standalone="yes"?>
<Relationships xmlns="http://schemas.openxmlformats.org/package/2006/relationships"><Relationship Id="rId8" Type="http://schemas.openxmlformats.org/officeDocument/2006/relationships/image" Target="../media/image87.gif"/><Relationship Id="rId13" Type="http://schemas.openxmlformats.org/officeDocument/2006/relationships/slide" Target="slide56.xml"/><Relationship Id="rId3" Type="http://schemas.openxmlformats.org/officeDocument/2006/relationships/slide" Target="slide1.xml"/><Relationship Id="rId7" Type="http://schemas.openxmlformats.org/officeDocument/2006/relationships/image" Target="../media/image86.png"/><Relationship Id="rId12" Type="http://schemas.openxmlformats.org/officeDocument/2006/relationships/slide" Target="slide53.xml"/><Relationship Id="rId17" Type="http://schemas.openxmlformats.org/officeDocument/2006/relationships/slide" Target="slide69.xml"/><Relationship Id="rId2" Type="http://schemas.openxmlformats.org/officeDocument/2006/relationships/notesSlide" Target="../notesSlides/notesSlide61.xml"/><Relationship Id="rId16" Type="http://schemas.openxmlformats.org/officeDocument/2006/relationships/slide" Target="slide52.xml"/><Relationship Id="rId1" Type="http://schemas.openxmlformats.org/officeDocument/2006/relationships/slideLayout" Target="../slideLayouts/slideLayout2.xml"/><Relationship Id="rId6" Type="http://schemas.openxmlformats.org/officeDocument/2006/relationships/image" Target="../media/image85.jpeg"/><Relationship Id="rId11" Type="http://schemas.openxmlformats.org/officeDocument/2006/relationships/slide" Target="slide51.xml"/><Relationship Id="rId5" Type="http://schemas.openxmlformats.org/officeDocument/2006/relationships/slide" Target="slide48.xml"/><Relationship Id="rId15" Type="http://schemas.openxmlformats.org/officeDocument/2006/relationships/slide" Target="slide61.xml"/><Relationship Id="rId10" Type="http://schemas.openxmlformats.org/officeDocument/2006/relationships/slide" Target="slide50.xml"/><Relationship Id="rId4" Type="http://schemas.openxmlformats.org/officeDocument/2006/relationships/image" Target="../media/image8.jpeg"/><Relationship Id="rId9" Type="http://schemas.openxmlformats.org/officeDocument/2006/relationships/slide" Target="slide49.xml"/><Relationship Id="rId14" Type="http://schemas.openxmlformats.org/officeDocument/2006/relationships/slide" Target="slide60.xml"/></Relationships>
</file>

<file path=ppt/slides/_rels/slide63.xml.rels><?xml version="1.0" encoding="UTF-8" standalone="yes"?>
<Relationships xmlns="http://schemas.openxmlformats.org/package/2006/relationships"><Relationship Id="rId8" Type="http://schemas.openxmlformats.org/officeDocument/2006/relationships/image" Target="../media/image90.jpeg"/><Relationship Id="rId13" Type="http://schemas.openxmlformats.org/officeDocument/2006/relationships/slide" Target="slide56.xml"/><Relationship Id="rId3" Type="http://schemas.openxmlformats.org/officeDocument/2006/relationships/slide" Target="slide1.xml"/><Relationship Id="rId7" Type="http://schemas.openxmlformats.org/officeDocument/2006/relationships/image" Target="../media/image89.jpeg"/><Relationship Id="rId12" Type="http://schemas.openxmlformats.org/officeDocument/2006/relationships/slide" Target="slide53.xml"/><Relationship Id="rId17" Type="http://schemas.openxmlformats.org/officeDocument/2006/relationships/slide" Target="slide69.xml"/><Relationship Id="rId2" Type="http://schemas.openxmlformats.org/officeDocument/2006/relationships/notesSlide" Target="../notesSlides/notesSlide62.xml"/><Relationship Id="rId16" Type="http://schemas.openxmlformats.org/officeDocument/2006/relationships/slide" Target="slide52.xml"/><Relationship Id="rId1" Type="http://schemas.openxmlformats.org/officeDocument/2006/relationships/slideLayout" Target="../slideLayouts/slideLayout2.xml"/><Relationship Id="rId6" Type="http://schemas.openxmlformats.org/officeDocument/2006/relationships/image" Target="../media/image88.png"/><Relationship Id="rId11" Type="http://schemas.openxmlformats.org/officeDocument/2006/relationships/slide" Target="slide51.xml"/><Relationship Id="rId5" Type="http://schemas.openxmlformats.org/officeDocument/2006/relationships/slide" Target="slide48.xml"/><Relationship Id="rId15" Type="http://schemas.openxmlformats.org/officeDocument/2006/relationships/slide" Target="slide61.xml"/><Relationship Id="rId10" Type="http://schemas.openxmlformats.org/officeDocument/2006/relationships/slide" Target="slide50.xml"/><Relationship Id="rId4" Type="http://schemas.openxmlformats.org/officeDocument/2006/relationships/image" Target="../media/image8.jpeg"/><Relationship Id="rId9" Type="http://schemas.openxmlformats.org/officeDocument/2006/relationships/slide" Target="slide49.xml"/><Relationship Id="rId14" Type="http://schemas.openxmlformats.org/officeDocument/2006/relationships/slide" Target="slide60.xml"/></Relationships>
</file>

<file path=ppt/slides/_rels/slide64.xml.rels><?xml version="1.0" encoding="UTF-8" standalone="yes"?>
<Relationships xmlns="http://schemas.openxmlformats.org/package/2006/relationships"><Relationship Id="rId8" Type="http://schemas.openxmlformats.org/officeDocument/2006/relationships/image" Target="../media/image93.jpeg"/><Relationship Id="rId13" Type="http://schemas.openxmlformats.org/officeDocument/2006/relationships/slide" Target="slide56.xml"/><Relationship Id="rId3" Type="http://schemas.openxmlformats.org/officeDocument/2006/relationships/slide" Target="slide1.xml"/><Relationship Id="rId7" Type="http://schemas.openxmlformats.org/officeDocument/2006/relationships/image" Target="../media/image92.jpeg"/><Relationship Id="rId12" Type="http://schemas.openxmlformats.org/officeDocument/2006/relationships/slide" Target="slide53.xml"/><Relationship Id="rId17" Type="http://schemas.openxmlformats.org/officeDocument/2006/relationships/slide" Target="slide69.xml"/><Relationship Id="rId2" Type="http://schemas.openxmlformats.org/officeDocument/2006/relationships/notesSlide" Target="../notesSlides/notesSlide63.xml"/><Relationship Id="rId16" Type="http://schemas.openxmlformats.org/officeDocument/2006/relationships/slide" Target="slide52.xml"/><Relationship Id="rId1" Type="http://schemas.openxmlformats.org/officeDocument/2006/relationships/slideLayout" Target="../slideLayouts/slideLayout2.xml"/><Relationship Id="rId6" Type="http://schemas.openxmlformats.org/officeDocument/2006/relationships/image" Target="../media/image91.jpeg"/><Relationship Id="rId11" Type="http://schemas.openxmlformats.org/officeDocument/2006/relationships/slide" Target="slide51.xml"/><Relationship Id="rId5" Type="http://schemas.openxmlformats.org/officeDocument/2006/relationships/slide" Target="slide48.xml"/><Relationship Id="rId15" Type="http://schemas.openxmlformats.org/officeDocument/2006/relationships/slide" Target="slide61.xml"/><Relationship Id="rId10" Type="http://schemas.openxmlformats.org/officeDocument/2006/relationships/slide" Target="slide50.xml"/><Relationship Id="rId4" Type="http://schemas.openxmlformats.org/officeDocument/2006/relationships/image" Target="../media/image8.jpeg"/><Relationship Id="rId9" Type="http://schemas.openxmlformats.org/officeDocument/2006/relationships/slide" Target="slide49.xml"/><Relationship Id="rId14" Type="http://schemas.openxmlformats.org/officeDocument/2006/relationships/slide" Target="slide60.xml"/></Relationships>
</file>

<file path=ppt/slides/_rels/slide65.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61.xml"/><Relationship Id="rId3" Type="http://schemas.openxmlformats.org/officeDocument/2006/relationships/slide" Target="slide1.xml"/><Relationship Id="rId7" Type="http://schemas.openxmlformats.org/officeDocument/2006/relationships/slide" Target="slide49.xml"/><Relationship Id="rId12" Type="http://schemas.openxmlformats.org/officeDocument/2006/relationships/slide" Target="slide60.xm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94.jpeg"/><Relationship Id="rId11" Type="http://schemas.openxmlformats.org/officeDocument/2006/relationships/slide" Target="slide56.xml"/><Relationship Id="rId5" Type="http://schemas.openxmlformats.org/officeDocument/2006/relationships/slide" Target="slide48.xml"/><Relationship Id="rId15" Type="http://schemas.openxmlformats.org/officeDocument/2006/relationships/slide" Target="slide69.xml"/><Relationship Id="rId10" Type="http://schemas.openxmlformats.org/officeDocument/2006/relationships/slide" Target="slide53.xml"/><Relationship Id="rId4" Type="http://schemas.openxmlformats.org/officeDocument/2006/relationships/image" Target="../media/image8.jpeg"/><Relationship Id="rId9" Type="http://schemas.openxmlformats.org/officeDocument/2006/relationships/slide" Target="slide51.xml"/><Relationship Id="rId14" Type="http://schemas.openxmlformats.org/officeDocument/2006/relationships/slide" Target="slide52.xml"/></Relationships>
</file>

<file path=ppt/slides/_rels/slide66.xml.rels><?xml version="1.0" encoding="UTF-8" standalone="yes"?>
<Relationships xmlns="http://schemas.openxmlformats.org/package/2006/relationships"><Relationship Id="rId8" Type="http://schemas.openxmlformats.org/officeDocument/2006/relationships/hyperlink" Target="http://en.wikipedia.org/wiki/File:Bush-Arnie-morph.jpg" TargetMode="External"/><Relationship Id="rId13" Type="http://schemas.openxmlformats.org/officeDocument/2006/relationships/slide" Target="slide51.xml"/><Relationship Id="rId18" Type="http://schemas.openxmlformats.org/officeDocument/2006/relationships/slide" Target="slide52.xml"/><Relationship Id="rId3" Type="http://schemas.openxmlformats.org/officeDocument/2006/relationships/notesSlide" Target="../notesSlides/notesSlide65.xml"/><Relationship Id="rId7" Type="http://schemas.openxmlformats.org/officeDocument/2006/relationships/slide" Target="slide48.xml"/><Relationship Id="rId12" Type="http://schemas.openxmlformats.org/officeDocument/2006/relationships/slide" Target="slide50.xml"/><Relationship Id="rId17" Type="http://schemas.openxmlformats.org/officeDocument/2006/relationships/slide" Target="slide61.xml"/><Relationship Id="rId2" Type="http://schemas.openxmlformats.org/officeDocument/2006/relationships/slideLayout" Target="../slideLayouts/slideLayout2.xml"/><Relationship Id="rId16" Type="http://schemas.openxmlformats.org/officeDocument/2006/relationships/slide" Target="slide60.xml"/><Relationship Id="rId1" Type="http://schemas.openxmlformats.org/officeDocument/2006/relationships/video" Target="file:///C:\Users\kpatel\Desktop\BW\Cambridge%20Tec\Unit%2014%20-%20Computer%20Animation\T3%20Morph.wmv" TargetMode="External"/><Relationship Id="rId6" Type="http://schemas.openxmlformats.org/officeDocument/2006/relationships/image" Target="../media/image8.jpeg"/><Relationship Id="rId11" Type="http://schemas.openxmlformats.org/officeDocument/2006/relationships/slide" Target="slide49.xml"/><Relationship Id="rId5" Type="http://schemas.openxmlformats.org/officeDocument/2006/relationships/slide" Target="slide1.xml"/><Relationship Id="rId15" Type="http://schemas.openxmlformats.org/officeDocument/2006/relationships/slide" Target="slide56.xml"/><Relationship Id="rId10" Type="http://schemas.openxmlformats.org/officeDocument/2006/relationships/image" Target="../media/image96.png"/><Relationship Id="rId19" Type="http://schemas.openxmlformats.org/officeDocument/2006/relationships/slide" Target="slide69.xml"/><Relationship Id="rId4" Type="http://schemas.openxmlformats.org/officeDocument/2006/relationships/hyperlink" Target="http://en.wikipedia.org/wiki/Transformation" TargetMode="External"/><Relationship Id="rId9" Type="http://schemas.openxmlformats.org/officeDocument/2006/relationships/image" Target="../media/image95.jpeg"/><Relationship Id="rId14" Type="http://schemas.openxmlformats.org/officeDocument/2006/relationships/slide" Target="slide53.xml"/></Relationships>
</file>

<file path=ppt/slides/_rels/slide6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61.xml"/><Relationship Id="rId3" Type="http://schemas.openxmlformats.org/officeDocument/2006/relationships/slide" Target="slide1.xml"/><Relationship Id="rId7" Type="http://schemas.openxmlformats.org/officeDocument/2006/relationships/slide" Target="slide49.xml"/><Relationship Id="rId12" Type="http://schemas.openxmlformats.org/officeDocument/2006/relationships/slide" Target="slide60.xm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97.jpeg"/><Relationship Id="rId11" Type="http://schemas.openxmlformats.org/officeDocument/2006/relationships/slide" Target="slide56.xml"/><Relationship Id="rId5" Type="http://schemas.openxmlformats.org/officeDocument/2006/relationships/slide" Target="slide48.xml"/><Relationship Id="rId15" Type="http://schemas.openxmlformats.org/officeDocument/2006/relationships/slide" Target="slide69.xml"/><Relationship Id="rId10" Type="http://schemas.openxmlformats.org/officeDocument/2006/relationships/slide" Target="slide53.xml"/><Relationship Id="rId4" Type="http://schemas.openxmlformats.org/officeDocument/2006/relationships/image" Target="../media/image8.jpeg"/><Relationship Id="rId9" Type="http://schemas.openxmlformats.org/officeDocument/2006/relationships/slide" Target="slide51.xml"/><Relationship Id="rId14" Type="http://schemas.openxmlformats.org/officeDocument/2006/relationships/slide" Target="slide52.xml"/></Relationships>
</file>

<file path=ppt/slides/_rels/slide68.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slide" Target="slide51.xml"/><Relationship Id="rId18" Type="http://schemas.openxmlformats.org/officeDocument/2006/relationships/slide" Target="slide52.xml"/><Relationship Id="rId3" Type="http://schemas.openxmlformats.org/officeDocument/2006/relationships/hyperlink" Target="http://www.motionscript.com/articles/speed-control.html" TargetMode="External"/><Relationship Id="rId7" Type="http://schemas.openxmlformats.org/officeDocument/2006/relationships/slide" Target="slide1.xml"/><Relationship Id="rId12" Type="http://schemas.openxmlformats.org/officeDocument/2006/relationships/slide" Target="slide50.xml"/><Relationship Id="rId17" Type="http://schemas.openxmlformats.org/officeDocument/2006/relationships/slide" Target="slide61.xml"/><Relationship Id="rId2" Type="http://schemas.openxmlformats.org/officeDocument/2006/relationships/notesSlide" Target="../notesSlides/notesSlide67.xml"/><Relationship Id="rId16" Type="http://schemas.openxmlformats.org/officeDocument/2006/relationships/slide" Target="slide60.xml"/><Relationship Id="rId1" Type="http://schemas.openxmlformats.org/officeDocument/2006/relationships/slideLayout" Target="../slideLayouts/slideLayout2.xml"/><Relationship Id="rId6" Type="http://schemas.openxmlformats.org/officeDocument/2006/relationships/hyperlink" Target="http://flashscript.ca/flash-preloader.php" TargetMode="External"/><Relationship Id="rId11" Type="http://schemas.openxmlformats.org/officeDocument/2006/relationships/slide" Target="slide49.xml"/><Relationship Id="rId5" Type="http://schemas.openxmlformats.org/officeDocument/2006/relationships/hyperlink" Target="http://www.dynamicdrive.com/emailriddler/index.htm" TargetMode="External"/><Relationship Id="rId15" Type="http://schemas.openxmlformats.org/officeDocument/2006/relationships/slide" Target="slide56.xml"/><Relationship Id="rId10" Type="http://schemas.openxmlformats.org/officeDocument/2006/relationships/image" Target="../media/image98.jpeg"/><Relationship Id="rId19" Type="http://schemas.openxmlformats.org/officeDocument/2006/relationships/slide" Target="slide69.xml"/><Relationship Id="rId4" Type="http://schemas.openxmlformats.org/officeDocument/2006/relationships/hyperlink" Target="http://www.actionscript.org/resources/articles/1108/1/XSlider---A-Custom-Component/Page1.html" TargetMode="External"/><Relationship Id="rId9" Type="http://schemas.openxmlformats.org/officeDocument/2006/relationships/slide" Target="slide48.xml"/><Relationship Id="rId14" Type="http://schemas.openxmlformats.org/officeDocument/2006/relationships/slide" Target="slide53.xml"/></Relationships>
</file>

<file path=ppt/slides/_rels/slide69.xml.rels><?xml version="1.0" encoding="UTF-8" standalone="yes"?>
<Relationships xmlns="http://schemas.openxmlformats.org/package/2006/relationships"><Relationship Id="rId8" Type="http://schemas.openxmlformats.org/officeDocument/2006/relationships/slide" Target="slide51.xml"/><Relationship Id="rId13" Type="http://schemas.openxmlformats.org/officeDocument/2006/relationships/slide" Target="slide52.xml"/><Relationship Id="rId3" Type="http://schemas.openxmlformats.org/officeDocument/2006/relationships/slide" Target="slide1.xml"/><Relationship Id="rId7" Type="http://schemas.openxmlformats.org/officeDocument/2006/relationships/slide" Target="slide50.xml"/><Relationship Id="rId12" Type="http://schemas.openxmlformats.org/officeDocument/2006/relationships/slide" Target="slide61.xml"/><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slide" Target="slide49.xml"/><Relationship Id="rId11" Type="http://schemas.openxmlformats.org/officeDocument/2006/relationships/slide" Target="slide60.xml"/><Relationship Id="rId5" Type="http://schemas.openxmlformats.org/officeDocument/2006/relationships/slide" Target="slide48.xml"/><Relationship Id="rId10" Type="http://schemas.openxmlformats.org/officeDocument/2006/relationships/slide" Target="slide56.xml"/><Relationship Id="rId4" Type="http://schemas.openxmlformats.org/officeDocument/2006/relationships/image" Target="../media/image8.jpeg"/><Relationship Id="rId9" Type="http://schemas.openxmlformats.org/officeDocument/2006/relationships/slide" Target="slide53.xml"/><Relationship Id="rId14" Type="http://schemas.openxmlformats.org/officeDocument/2006/relationships/slide" Target="slide69.xml"/></Relationships>
</file>

<file path=ppt/slides/_rels/slide7.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7.xml"/><Relationship Id="rId18" Type="http://schemas.openxmlformats.org/officeDocument/2006/relationships/image" Target="../media/image9.gif"/><Relationship Id="rId3" Type="http://schemas.openxmlformats.org/officeDocument/2006/relationships/slide" Target="slide1.xml"/><Relationship Id="rId7" Type="http://schemas.openxmlformats.org/officeDocument/2006/relationships/slide" Target="slide5.xml"/><Relationship Id="rId12" Type="http://schemas.openxmlformats.org/officeDocument/2006/relationships/slide" Target="slide26.xml"/><Relationship Id="rId17" Type="http://schemas.openxmlformats.org/officeDocument/2006/relationships/slide" Target="slide8.xml"/><Relationship Id="rId2" Type="http://schemas.openxmlformats.org/officeDocument/2006/relationships/notesSlide" Target="../notesSlides/notesSlide7.xml"/><Relationship Id="rId16"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13.xml"/><Relationship Id="rId5" Type="http://schemas.openxmlformats.org/officeDocument/2006/relationships/slide" Target="slide3.xml"/><Relationship Id="rId15" Type="http://schemas.openxmlformats.org/officeDocument/2006/relationships/slide" Target="slide44.xml"/><Relationship Id="rId10" Type="http://schemas.openxmlformats.org/officeDocument/2006/relationships/slide" Target="slide12.xml"/><Relationship Id="rId4" Type="http://schemas.openxmlformats.org/officeDocument/2006/relationships/image" Target="../media/image8.jpeg"/><Relationship Id="rId9" Type="http://schemas.openxmlformats.org/officeDocument/2006/relationships/slide" Target="slide9.xml"/><Relationship Id="rId14" Type="http://schemas.openxmlformats.org/officeDocument/2006/relationships/slide" Target="slide41.xml"/></Relationships>
</file>

<file path=ppt/slides/_rels/slide7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100.jpeg"/></Relationships>
</file>

<file path=ppt/slides/_rels/slide71.xml.rels><?xml version="1.0" encoding="UTF-8" standalone="yes"?>
<Relationships xmlns="http://schemas.openxmlformats.org/package/2006/relationships"><Relationship Id="rId8" Type="http://schemas.openxmlformats.org/officeDocument/2006/relationships/slide" Target="slide76.xml"/><Relationship Id="rId13" Type="http://schemas.openxmlformats.org/officeDocument/2006/relationships/slide" Target="slide81.xml"/><Relationship Id="rId18" Type="http://schemas.openxmlformats.org/officeDocument/2006/relationships/slide" Target="slide87.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3.xml"/><Relationship Id="rId12" Type="http://schemas.openxmlformats.org/officeDocument/2006/relationships/slide" Target="slide74.xml"/><Relationship Id="rId17" Type="http://schemas.openxmlformats.org/officeDocument/2006/relationships/slide" Target="slide70.xml"/><Relationship Id="rId2" Type="http://schemas.openxmlformats.org/officeDocument/2006/relationships/notesSlide" Target="../notesSlides/notesSlide70.xml"/><Relationship Id="rId16" Type="http://schemas.openxmlformats.org/officeDocument/2006/relationships/slide" Target="slide86.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2.xml"/><Relationship Id="rId11" Type="http://schemas.openxmlformats.org/officeDocument/2006/relationships/slide" Target="slide79.xml"/><Relationship Id="rId5" Type="http://schemas.openxmlformats.org/officeDocument/2006/relationships/slide" Target="slide71.xml"/><Relationship Id="rId15" Type="http://schemas.openxmlformats.org/officeDocument/2006/relationships/slide" Target="slide85.xml"/><Relationship Id="rId10" Type="http://schemas.openxmlformats.org/officeDocument/2006/relationships/slide" Target="slide78.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7.xml"/><Relationship Id="rId14" Type="http://schemas.openxmlformats.org/officeDocument/2006/relationships/slide" Target="slide83.xml"/></Relationships>
</file>

<file path=ppt/slides/_rels/slide72.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74.xml"/><Relationship Id="rId18" Type="http://schemas.openxmlformats.org/officeDocument/2006/relationships/slide" Target="slide87.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2.xml"/><Relationship Id="rId12" Type="http://schemas.openxmlformats.org/officeDocument/2006/relationships/slide" Target="slide79.xml"/><Relationship Id="rId17" Type="http://schemas.openxmlformats.org/officeDocument/2006/relationships/slide" Target="slide86.xml"/><Relationship Id="rId2" Type="http://schemas.openxmlformats.org/officeDocument/2006/relationships/notesSlide" Target="../notesSlides/notesSlide71.xml"/><Relationship Id="rId16" Type="http://schemas.openxmlformats.org/officeDocument/2006/relationships/slide" Target="slide85.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slide" Target="slide78.xml"/><Relationship Id="rId5" Type="http://schemas.openxmlformats.org/officeDocument/2006/relationships/slide" Target="slide70.xml"/><Relationship Id="rId15" Type="http://schemas.openxmlformats.org/officeDocument/2006/relationships/slide" Target="slide83.xml"/><Relationship Id="rId10" Type="http://schemas.openxmlformats.org/officeDocument/2006/relationships/slide" Target="slide77.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6.xml"/><Relationship Id="rId14" Type="http://schemas.openxmlformats.org/officeDocument/2006/relationships/slide" Target="slide81.xml"/></Relationships>
</file>

<file path=ppt/slides/_rels/slide73.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87.xml"/><Relationship Id="rId18" Type="http://schemas.openxmlformats.org/officeDocument/2006/relationships/slide" Target="slide71.xml"/><Relationship Id="rId26" Type="http://schemas.openxmlformats.org/officeDocument/2006/relationships/slide" Target="slide81.xml"/><Relationship Id="rId3" Type="http://schemas.openxmlformats.org/officeDocument/2006/relationships/slide" Target="slide1.xml"/><Relationship Id="rId21" Type="http://schemas.openxmlformats.org/officeDocument/2006/relationships/slide" Target="slide76.xml"/><Relationship Id="rId7" Type="http://schemas.openxmlformats.org/officeDocument/2006/relationships/slide" Target="slide7.xml"/><Relationship Id="rId12" Type="http://schemas.openxmlformats.org/officeDocument/2006/relationships/slide" Target="slide86.xml"/><Relationship Id="rId17" Type="http://schemas.openxmlformats.org/officeDocument/2006/relationships/slide" Target="slide70.xml"/><Relationship Id="rId25" Type="http://schemas.openxmlformats.org/officeDocument/2006/relationships/slide" Target="slide74.xml"/><Relationship Id="rId2" Type="http://schemas.openxmlformats.org/officeDocument/2006/relationships/notesSlide" Target="../notesSlides/notesSlide72.xml"/><Relationship Id="rId16" Type="http://schemas.openxmlformats.org/officeDocument/2006/relationships/slide" Target="slide91.xml"/><Relationship Id="rId20" Type="http://schemas.openxmlformats.org/officeDocument/2006/relationships/slide" Target="slide73.xml"/><Relationship Id="rId1" Type="http://schemas.openxmlformats.org/officeDocument/2006/relationships/slideLayout" Target="../slideLayouts/slideLayout2.xml"/><Relationship Id="rId6" Type="http://schemas.openxmlformats.org/officeDocument/2006/relationships/slide" Target="slide6.xml"/><Relationship Id="rId11" Type="http://schemas.openxmlformats.org/officeDocument/2006/relationships/slide" Target="slide85.xml"/><Relationship Id="rId24" Type="http://schemas.openxmlformats.org/officeDocument/2006/relationships/slide" Target="slide79.xml"/><Relationship Id="rId5" Type="http://schemas.openxmlformats.org/officeDocument/2006/relationships/slide" Target="slide5.xml"/><Relationship Id="rId15" Type="http://schemas.openxmlformats.org/officeDocument/2006/relationships/slide" Target="slide90.xml"/><Relationship Id="rId23" Type="http://schemas.openxmlformats.org/officeDocument/2006/relationships/slide" Target="slide78.xml"/><Relationship Id="rId10" Type="http://schemas.openxmlformats.org/officeDocument/2006/relationships/slide" Target="slide83.xml"/><Relationship Id="rId19" Type="http://schemas.openxmlformats.org/officeDocument/2006/relationships/slide" Target="slide72.xml"/><Relationship Id="rId4" Type="http://schemas.openxmlformats.org/officeDocument/2006/relationships/image" Target="../media/image8.jpeg"/><Relationship Id="rId9" Type="http://schemas.openxmlformats.org/officeDocument/2006/relationships/slide" Target="slide9.xml"/><Relationship Id="rId14" Type="http://schemas.openxmlformats.org/officeDocument/2006/relationships/slide" Target="slide89.xml"/><Relationship Id="rId22" Type="http://schemas.openxmlformats.org/officeDocument/2006/relationships/slide" Target="slide77.xml"/></Relationships>
</file>

<file path=ppt/slides/_rels/slide74.xml.rels><?xml version="1.0" encoding="UTF-8" standalone="yes"?>
<Relationships xmlns="http://schemas.openxmlformats.org/package/2006/relationships"><Relationship Id="rId8" Type="http://schemas.openxmlformats.org/officeDocument/2006/relationships/slide" Target="slide71.xml"/><Relationship Id="rId13" Type="http://schemas.openxmlformats.org/officeDocument/2006/relationships/slide" Target="slide78.xml"/><Relationship Id="rId18" Type="http://schemas.openxmlformats.org/officeDocument/2006/relationships/slide" Target="slide85.xml"/><Relationship Id="rId3" Type="http://schemas.openxmlformats.org/officeDocument/2006/relationships/slide" Target="slide1.xml"/><Relationship Id="rId21" Type="http://schemas.openxmlformats.org/officeDocument/2006/relationships/slide" Target="slide89.xml"/><Relationship Id="rId7" Type="http://schemas.openxmlformats.org/officeDocument/2006/relationships/slide" Target="slide70.xml"/><Relationship Id="rId12" Type="http://schemas.openxmlformats.org/officeDocument/2006/relationships/slide" Target="slide77.xml"/><Relationship Id="rId17" Type="http://schemas.openxmlformats.org/officeDocument/2006/relationships/slide" Target="slide83.xml"/><Relationship Id="rId2" Type="http://schemas.openxmlformats.org/officeDocument/2006/relationships/notesSlide" Target="../notesSlides/notesSlide73.xml"/><Relationship Id="rId16" Type="http://schemas.openxmlformats.org/officeDocument/2006/relationships/slide" Target="slide81.xml"/><Relationship Id="rId20" Type="http://schemas.openxmlformats.org/officeDocument/2006/relationships/slide" Target="slide87.xml"/><Relationship Id="rId1" Type="http://schemas.openxmlformats.org/officeDocument/2006/relationships/slideLayout" Target="../slideLayouts/slideLayout2.xml"/><Relationship Id="rId6" Type="http://schemas.openxmlformats.org/officeDocument/2006/relationships/image" Target="../media/image9.gif"/><Relationship Id="rId11" Type="http://schemas.openxmlformats.org/officeDocument/2006/relationships/slide" Target="slide76.xml"/><Relationship Id="rId5" Type="http://schemas.openxmlformats.org/officeDocument/2006/relationships/slide" Target="slide75.xml"/><Relationship Id="rId15" Type="http://schemas.openxmlformats.org/officeDocument/2006/relationships/slide" Target="slide74.xml"/><Relationship Id="rId23" Type="http://schemas.openxmlformats.org/officeDocument/2006/relationships/slide" Target="slide91.xml"/><Relationship Id="rId10" Type="http://schemas.openxmlformats.org/officeDocument/2006/relationships/slide" Target="slide73.xml"/><Relationship Id="rId19" Type="http://schemas.openxmlformats.org/officeDocument/2006/relationships/slide" Target="slide86.xml"/><Relationship Id="rId4" Type="http://schemas.openxmlformats.org/officeDocument/2006/relationships/image" Target="../media/image8.jpeg"/><Relationship Id="rId9" Type="http://schemas.openxmlformats.org/officeDocument/2006/relationships/slide" Target="slide72.xml"/><Relationship Id="rId14" Type="http://schemas.openxmlformats.org/officeDocument/2006/relationships/slide" Target="slide79.xml"/><Relationship Id="rId22" Type="http://schemas.openxmlformats.org/officeDocument/2006/relationships/slide" Target="slide90.xml"/></Relationships>
</file>

<file path=ppt/slides/_rels/slide75.xml.rels><?xml version="1.0" encoding="UTF-8" standalone="yes"?>
<Relationships xmlns="http://schemas.openxmlformats.org/package/2006/relationships"><Relationship Id="rId8" Type="http://schemas.openxmlformats.org/officeDocument/2006/relationships/slide" Target="slide71.xml"/><Relationship Id="rId13" Type="http://schemas.openxmlformats.org/officeDocument/2006/relationships/slide" Target="slide78.xml"/><Relationship Id="rId18" Type="http://schemas.openxmlformats.org/officeDocument/2006/relationships/slide" Target="slide86.xml"/><Relationship Id="rId3" Type="http://schemas.openxmlformats.org/officeDocument/2006/relationships/slide" Target="slide1.xml"/><Relationship Id="rId21" Type="http://schemas.openxmlformats.org/officeDocument/2006/relationships/slide" Target="slide90.xml"/><Relationship Id="rId7" Type="http://schemas.openxmlformats.org/officeDocument/2006/relationships/slide" Target="slide70.xml"/><Relationship Id="rId12" Type="http://schemas.openxmlformats.org/officeDocument/2006/relationships/slide" Target="slide77.xml"/><Relationship Id="rId17" Type="http://schemas.openxmlformats.org/officeDocument/2006/relationships/slide" Target="slide85.xml"/><Relationship Id="rId2" Type="http://schemas.openxmlformats.org/officeDocument/2006/relationships/notesSlide" Target="../notesSlides/notesSlide74.xml"/><Relationship Id="rId16" Type="http://schemas.openxmlformats.org/officeDocument/2006/relationships/slide" Target="slide83.xml"/><Relationship Id="rId20" Type="http://schemas.openxmlformats.org/officeDocument/2006/relationships/slide" Target="slide89.xml"/><Relationship Id="rId1" Type="http://schemas.openxmlformats.org/officeDocument/2006/relationships/slideLayout" Target="../slideLayouts/slideLayout2.xml"/><Relationship Id="rId6" Type="http://schemas.openxmlformats.org/officeDocument/2006/relationships/image" Target="../media/image10.gif"/><Relationship Id="rId11" Type="http://schemas.openxmlformats.org/officeDocument/2006/relationships/slide" Target="slide76.xml"/><Relationship Id="rId5" Type="http://schemas.openxmlformats.org/officeDocument/2006/relationships/slide" Target="slide74.xml"/><Relationship Id="rId15" Type="http://schemas.openxmlformats.org/officeDocument/2006/relationships/slide" Target="slide81.xml"/><Relationship Id="rId10" Type="http://schemas.openxmlformats.org/officeDocument/2006/relationships/slide" Target="slide73.xml"/><Relationship Id="rId19" Type="http://schemas.openxmlformats.org/officeDocument/2006/relationships/slide" Target="slide87.xml"/><Relationship Id="rId4" Type="http://schemas.openxmlformats.org/officeDocument/2006/relationships/image" Target="../media/image8.jpeg"/><Relationship Id="rId9" Type="http://schemas.openxmlformats.org/officeDocument/2006/relationships/slide" Target="slide72.xml"/><Relationship Id="rId14" Type="http://schemas.openxmlformats.org/officeDocument/2006/relationships/slide" Target="slide79.xml"/><Relationship Id="rId22" Type="http://schemas.openxmlformats.org/officeDocument/2006/relationships/slide" Target="slide91.xml"/></Relationships>
</file>

<file path=ppt/slides/_rels/slide76.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74.xml"/><Relationship Id="rId18" Type="http://schemas.openxmlformats.org/officeDocument/2006/relationships/slide" Target="slide87.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2.xml"/><Relationship Id="rId12" Type="http://schemas.openxmlformats.org/officeDocument/2006/relationships/slide" Target="slide79.xml"/><Relationship Id="rId17" Type="http://schemas.openxmlformats.org/officeDocument/2006/relationships/slide" Target="slide86.xml"/><Relationship Id="rId2" Type="http://schemas.openxmlformats.org/officeDocument/2006/relationships/notesSlide" Target="../notesSlides/notesSlide75.xml"/><Relationship Id="rId16" Type="http://schemas.openxmlformats.org/officeDocument/2006/relationships/slide" Target="slide85.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slide" Target="slide78.xml"/><Relationship Id="rId5" Type="http://schemas.openxmlformats.org/officeDocument/2006/relationships/slide" Target="slide70.xml"/><Relationship Id="rId15" Type="http://schemas.openxmlformats.org/officeDocument/2006/relationships/slide" Target="slide83.xml"/><Relationship Id="rId10" Type="http://schemas.openxmlformats.org/officeDocument/2006/relationships/slide" Target="slide77.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6.xml"/><Relationship Id="rId14" Type="http://schemas.openxmlformats.org/officeDocument/2006/relationships/slide" Target="slide81.xml"/></Relationships>
</file>

<file path=ppt/slides/_rels/slide77.xml.rels><?xml version="1.0" encoding="UTF-8" standalone="yes"?>
<Relationships xmlns="http://schemas.openxmlformats.org/package/2006/relationships"><Relationship Id="rId8" Type="http://schemas.openxmlformats.org/officeDocument/2006/relationships/slide" Target="slide17.xml"/><Relationship Id="rId13" Type="http://schemas.openxmlformats.org/officeDocument/2006/relationships/slide" Target="slide73.xml"/><Relationship Id="rId18" Type="http://schemas.openxmlformats.org/officeDocument/2006/relationships/slide" Target="slide74.xml"/><Relationship Id="rId26" Type="http://schemas.openxmlformats.org/officeDocument/2006/relationships/slide" Target="slide91.xml"/><Relationship Id="rId3" Type="http://schemas.openxmlformats.org/officeDocument/2006/relationships/slide" Target="slide1.xml"/><Relationship Id="rId21" Type="http://schemas.openxmlformats.org/officeDocument/2006/relationships/slide" Target="slide85.xml"/><Relationship Id="rId7" Type="http://schemas.openxmlformats.org/officeDocument/2006/relationships/slide" Target="slide15.xml"/><Relationship Id="rId12" Type="http://schemas.openxmlformats.org/officeDocument/2006/relationships/slide" Target="slide72.xml"/><Relationship Id="rId17" Type="http://schemas.openxmlformats.org/officeDocument/2006/relationships/slide" Target="slide79.xml"/><Relationship Id="rId25" Type="http://schemas.openxmlformats.org/officeDocument/2006/relationships/slide" Target="slide90.xml"/><Relationship Id="rId2" Type="http://schemas.openxmlformats.org/officeDocument/2006/relationships/notesSlide" Target="../notesSlides/notesSlide76.xml"/><Relationship Id="rId16" Type="http://schemas.openxmlformats.org/officeDocument/2006/relationships/slide" Target="slide78.xml"/><Relationship Id="rId20" Type="http://schemas.openxmlformats.org/officeDocument/2006/relationships/slide" Target="slide83.xml"/><Relationship Id="rId1" Type="http://schemas.openxmlformats.org/officeDocument/2006/relationships/slideLayout" Target="../slideLayouts/slideLayout2.xml"/><Relationship Id="rId6" Type="http://schemas.openxmlformats.org/officeDocument/2006/relationships/slide" Target="slide14.xml"/><Relationship Id="rId11" Type="http://schemas.openxmlformats.org/officeDocument/2006/relationships/slide" Target="slide71.xml"/><Relationship Id="rId24" Type="http://schemas.openxmlformats.org/officeDocument/2006/relationships/slide" Target="slide89.xml"/><Relationship Id="rId5" Type="http://schemas.openxmlformats.org/officeDocument/2006/relationships/slide" Target="slide70.xml"/><Relationship Id="rId15" Type="http://schemas.openxmlformats.org/officeDocument/2006/relationships/slide" Target="slide77.xml"/><Relationship Id="rId23" Type="http://schemas.openxmlformats.org/officeDocument/2006/relationships/slide" Target="slide87.xml"/><Relationship Id="rId10" Type="http://schemas.openxmlformats.org/officeDocument/2006/relationships/slide" Target="slide24.xml"/><Relationship Id="rId19" Type="http://schemas.openxmlformats.org/officeDocument/2006/relationships/slide" Target="slide81.xml"/><Relationship Id="rId4" Type="http://schemas.openxmlformats.org/officeDocument/2006/relationships/image" Target="../media/image8.jpeg"/><Relationship Id="rId9" Type="http://schemas.openxmlformats.org/officeDocument/2006/relationships/slide" Target="slide20.xml"/><Relationship Id="rId14" Type="http://schemas.openxmlformats.org/officeDocument/2006/relationships/slide" Target="slide76.xml"/><Relationship Id="rId22" Type="http://schemas.openxmlformats.org/officeDocument/2006/relationships/slide" Target="slide86.xml"/></Relationships>
</file>

<file path=ppt/slides/_rels/slide78.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74.xml"/><Relationship Id="rId18" Type="http://schemas.openxmlformats.org/officeDocument/2006/relationships/slide" Target="slide87.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2.xml"/><Relationship Id="rId12" Type="http://schemas.openxmlformats.org/officeDocument/2006/relationships/slide" Target="slide79.xml"/><Relationship Id="rId17" Type="http://schemas.openxmlformats.org/officeDocument/2006/relationships/slide" Target="slide86.xml"/><Relationship Id="rId2" Type="http://schemas.openxmlformats.org/officeDocument/2006/relationships/notesSlide" Target="../notesSlides/notesSlide77.xml"/><Relationship Id="rId16" Type="http://schemas.openxmlformats.org/officeDocument/2006/relationships/slide" Target="slide85.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slide" Target="slide78.xml"/><Relationship Id="rId5" Type="http://schemas.openxmlformats.org/officeDocument/2006/relationships/slide" Target="slide70.xml"/><Relationship Id="rId15" Type="http://schemas.openxmlformats.org/officeDocument/2006/relationships/slide" Target="slide83.xml"/><Relationship Id="rId10" Type="http://schemas.openxmlformats.org/officeDocument/2006/relationships/slide" Target="slide77.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6.xml"/><Relationship Id="rId14" Type="http://schemas.openxmlformats.org/officeDocument/2006/relationships/slide" Target="slide81.xml"/></Relationships>
</file>

<file path=ppt/slides/_rels/slide79.xml.rels><?xml version="1.0" encoding="UTF-8" standalone="yes"?>
<Relationships xmlns="http://schemas.openxmlformats.org/package/2006/relationships"><Relationship Id="rId8" Type="http://schemas.openxmlformats.org/officeDocument/2006/relationships/slide" Target="slide71.xml"/><Relationship Id="rId13" Type="http://schemas.openxmlformats.org/officeDocument/2006/relationships/slide" Target="slide78.xml"/><Relationship Id="rId18" Type="http://schemas.openxmlformats.org/officeDocument/2006/relationships/slide" Target="slide85.xml"/><Relationship Id="rId3" Type="http://schemas.openxmlformats.org/officeDocument/2006/relationships/slide" Target="slide1.xml"/><Relationship Id="rId21" Type="http://schemas.openxmlformats.org/officeDocument/2006/relationships/slide" Target="slide89.xml"/><Relationship Id="rId7" Type="http://schemas.openxmlformats.org/officeDocument/2006/relationships/image" Target="../media/image101.jpeg"/><Relationship Id="rId12" Type="http://schemas.openxmlformats.org/officeDocument/2006/relationships/slide" Target="slide77.xml"/><Relationship Id="rId17" Type="http://schemas.openxmlformats.org/officeDocument/2006/relationships/slide" Target="slide83.xml"/><Relationship Id="rId2" Type="http://schemas.openxmlformats.org/officeDocument/2006/relationships/notesSlide" Target="../notesSlides/notesSlide78.xml"/><Relationship Id="rId16" Type="http://schemas.openxmlformats.org/officeDocument/2006/relationships/slide" Target="slide81.xml"/><Relationship Id="rId20" Type="http://schemas.openxmlformats.org/officeDocument/2006/relationships/slide" Target="slide87.xml"/><Relationship Id="rId1" Type="http://schemas.openxmlformats.org/officeDocument/2006/relationships/slideLayout" Target="../slideLayouts/slideLayout2.xml"/><Relationship Id="rId6" Type="http://schemas.openxmlformats.org/officeDocument/2006/relationships/hyperlink" Target="http://www.disneylicious.com/i_02/pixar_luxo.jpg" TargetMode="External"/><Relationship Id="rId11" Type="http://schemas.openxmlformats.org/officeDocument/2006/relationships/slide" Target="slide76.xml"/><Relationship Id="rId5" Type="http://schemas.openxmlformats.org/officeDocument/2006/relationships/slide" Target="slide70.xml"/><Relationship Id="rId15" Type="http://schemas.openxmlformats.org/officeDocument/2006/relationships/slide" Target="slide74.xml"/><Relationship Id="rId23" Type="http://schemas.openxmlformats.org/officeDocument/2006/relationships/slide" Target="slide91.xml"/><Relationship Id="rId10" Type="http://schemas.openxmlformats.org/officeDocument/2006/relationships/slide" Target="slide73.xml"/><Relationship Id="rId19" Type="http://schemas.openxmlformats.org/officeDocument/2006/relationships/slide" Target="slide86.xml"/><Relationship Id="rId4" Type="http://schemas.openxmlformats.org/officeDocument/2006/relationships/image" Target="../media/image8.jpeg"/><Relationship Id="rId9" Type="http://schemas.openxmlformats.org/officeDocument/2006/relationships/slide" Target="slide72.xml"/><Relationship Id="rId14" Type="http://schemas.openxmlformats.org/officeDocument/2006/relationships/slide" Target="slide79.xml"/><Relationship Id="rId22" Type="http://schemas.openxmlformats.org/officeDocument/2006/relationships/slide" Target="slide90.xml"/></Relationships>
</file>

<file path=ppt/slides/_rels/slide8.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7.xml"/><Relationship Id="rId3" Type="http://schemas.openxmlformats.org/officeDocument/2006/relationships/slide" Target="slide1.xml"/><Relationship Id="rId7" Type="http://schemas.openxmlformats.org/officeDocument/2006/relationships/slide" Target="slide5.xml"/><Relationship Id="rId12" Type="http://schemas.openxmlformats.org/officeDocument/2006/relationships/slide" Target="slide26.xml"/><Relationship Id="rId17" Type="http://schemas.openxmlformats.org/officeDocument/2006/relationships/image" Target="../media/image10.gif"/><Relationship Id="rId2" Type="http://schemas.openxmlformats.org/officeDocument/2006/relationships/notesSlide" Target="../notesSlides/notesSlide8.xml"/><Relationship Id="rId16" Type="http://schemas.openxmlformats.org/officeDocument/2006/relationships/slide" Target="slide47.xml"/><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slide" Target="slide13.xml"/><Relationship Id="rId5" Type="http://schemas.openxmlformats.org/officeDocument/2006/relationships/slide" Target="slide3.xml"/><Relationship Id="rId15" Type="http://schemas.openxmlformats.org/officeDocument/2006/relationships/slide" Target="slide44.xml"/><Relationship Id="rId10" Type="http://schemas.openxmlformats.org/officeDocument/2006/relationships/slide" Target="slide12.xml"/><Relationship Id="rId4" Type="http://schemas.openxmlformats.org/officeDocument/2006/relationships/image" Target="../media/image8.jpeg"/><Relationship Id="rId9" Type="http://schemas.openxmlformats.org/officeDocument/2006/relationships/slide" Target="slide9.xml"/><Relationship Id="rId14" Type="http://schemas.openxmlformats.org/officeDocument/2006/relationships/slide" Target="slide41.xml"/></Relationships>
</file>

<file path=ppt/slides/_rels/slide80.xml.rels><?xml version="1.0" encoding="UTF-8" standalone="yes"?>
<Relationships xmlns="http://schemas.openxmlformats.org/package/2006/relationships"><Relationship Id="rId8" Type="http://schemas.openxmlformats.org/officeDocument/2006/relationships/slide" Target="slide71.xml"/><Relationship Id="rId13" Type="http://schemas.openxmlformats.org/officeDocument/2006/relationships/slide" Target="slide78.xml"/><Relationship Id="rId18" Type="http://schemas.openxmlformats.org/officeDocument/2006/relationships/slide" Target="slide85.xml"/><Relationship Id="rId3" Type="http://schemas.openxmlformats.org/officeDocument/2006/relationships/slide" Target="slide1.xml"/><Relationship Id="rId21" Type="http://schemas.openxmlformats.org/officeDocument/2006/relationships/slide" Target="slide89.xml"/><Relationship Id="rId7" Type="http://schemas.openxmlformats.org/officeDocument/2006/relationships/image" Target="../media/image101.jpeg"/><Relationship Id="rId12" Type="http://schemas.openxmlformats.org/officeDocument/2006/relationships/slide" Target="slide77.xml"/><Relationship Id="rId17" Type="http://schemas.openxmlformats.org/officeDocument/2006/relationships/slide" Target="slide83.xml"/><Relationship Id="rId2" Type="http://schemas.openxmlformats.org/officeDocument/2006/relationships/notesSlide" Target="../notesSlides/notesSlide79.xml"/><Relationship Id="rId16" Type="http://schemas.openxmlformats.org/officeDocument/2006/relationships/slide" Target="slide81.xml"/><Relationship Id="rId20" Type="http://schemas.openxmlformats.org/officeDocument/2006/relationships/slide" Target="slide87.xml"/><Relationship Id="rId1" Type="http://schemas.openxmlformats.org/officeDocument/2006/relationships/slideLayout" Target="../slideLayouts/slideLayout2.xml"/><Relationship Id="rId6" Type="http://schemas.openxmlformats.org/officeDocument/2006/relationships/hyperlink" Target="http://www.disneylicious.com/i_02/pixar_luxo.jpg" TargetMode="External"/><Relationship Id="rId11" Type="http://schemas.openxmlformats.org/officeDocument/2006/relationships/slide" Target="slide76.xml"/><Relationship Id="rId5" Type="http://schemas.openxmlformats.org/officeDocument/2006/relationships/slide" Target="slide70.xml"/><Relationship Id="rId15" Type="http://schemas.openxmlformats.org/officeDocument/2006/relationships/slide" Target="slide74.xml"/><Relationship Id="rId23" Type="http://schemas.openxmlformats.org/officeDocument/2006/relationships/slide" Target="slide91.xml"/><Relationship Id="rId10" Type="http://schemas.openxmlformats.org/officeDocument/2006/relationships/slide" Target="slide73.xml"/><Relationship Id="rId19" Type="http://schemas.openxmlformats.org/officeDocument/2006/relationships/slide" Target="slide86.xml"/><Relationship Id="rId4" Type="http://schemas.openxmlformats.org/officeDocument/2006/relationships/image" Target="../media/image8.jpeg"/><Relationship Id="rId9" Type="http://schemas.openxmlformats.org/officeDocument/2006/relationships/slide" Target="slide72.xml"/><Relationship Id="rId14" Type="http://schemas.openxmlformats.org/officeDocument/2006/relationships/slide" Target="slide79.xml"/><Relationship Id="rId22" Type="http://schemas.openxmlformats.org/officeDocument/2006/relationships/slide" Target="slide90.xml"/></Relationships>
</file>

<file path=ppt/slides/_rels/slide81.xml.rels><?xml version="1.0" encoding="UTF-8" standalone="yes"?>
<Relationships xmlns="http://schemas.openxmlformats.org/package/2006/relationships"><Relationship Id="rId8" Type="http://schemas.openxmlformats.org/officeDocument/2006/relationships/slide" Target="slide71.xml"/><Relationship Id="rId13" Type="http://schemas.openxmlformats.org/officeDocument/2006/relationships/slide" Target="slide78.xml"/><Relationship Id="rId18" Type="http://schemas.openxmlformats.org/officeDocument/2006/relationships/slide" Target="slide85.xml"/><Relationship Id="rId3" Type="http://schemas.openxmlformats.org/officeDocument/2006/relationships/hyperlink" Target="http://www.wideopenspace.co.uk/animation-tutorial/s3-storyboard.html" TargetMode="External"/><Relationship Id="rId21" Type="http://schemas.openxmlformats.org/officeDocument/2006/relationships/slide" Target="slide89.xml"/><Relationship Id="rId7" Type="http://schemas.openxmlformats.org/officeDocument/2006/relationships/slide" Target="slide70.xml"/><Relationship Id="rId12" Type="http://schemas.openxmlformats.org/officeDocument/2006/relationships/slide" Target="slide77.xml"/><Relationship Id="rId17" Type="http://schemas.openxmlformats.org/officeDocument/2006/relationships/slide" Target="slide83.xml"/><Relationship Id="rId2" Type="http://schemas.openxmlformats.org/officeDocument/2006/relationships/notesSlide" Target="../notesSlides/notesSlide80.xml"/><Relationship Id="rId16" Type="http://schemas.openxmlformats.org/officeDocument/2006/relationships/slide" Target="slide81.xml"/><Relationship Id="rId20" Type="http://schemas.openxmlformats.org/officeDocument/2006/relationships/slide" Target="slide87.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slide" Target="slide76.xml"/><Relationship Id="rId5" Type="http://schemas.openxmlformats.org/officeDocument/2006/relationships/slide" Target="slide1.xml"/><Relationship Id="rId15" Type="http://schemas.openxmlformats.org/officeDocument/2006/relationships/slide" Target="slide74.xml"/><Relationship Id="rId23" Type="http://schemas.openxmlformats.org/officeDocument/2006/relationships/slide" Target="slide91.xml"/><Relationship Id="rId10" Type="http://schemas.openxmlformats.org/officeDocument/2006/relationships/slide" Target="slide73.xml"/><Relationship Id="rId19" Type="http://schemas.openxmlformats.org/officeDocument/2006/relationships/slide" Target="slide86.xml"/><Relationship Id="rId4" Type="http://schemas.openxmlformats.org/officeDocument/2006/relationships/slide" Target="slide82.xml"/><Relationship Id="rId9" Type="http://schemas.openxmlformats.org/officeDocument/2006/relationships/slide" Target="slide72.xml"/><Relationship Id="rId14" Type="http://schemas.openxmlformats.org/officeDocument/2006/relationships/slide" Target="slide79.xml"/><Relationship Id="rId22" Type="http://schemas.openxmlformats.org/officeDocument/2006/relationships/slide" Target="slide90.xml"/></Relationships>
</file>

<file path=ppt/slides/_rels/slide8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slide" Target="slide71.xml"/><Relationship Id="rId18" Type="http://schemas.openxmlformats.org/officeDocument/2006/relationships/slide" Target="slide78.xml"/><Relationship Id="rId26" Type="http://schemas.openxmlformats.org/officeDocument/2006/relationships/slide" Target="slide89.xml"/><Relationship Id="rId3" Type="http://schemas.openxmlformats.org/officeDocument/2006/relationships/hyperlink" Target="Unit%2014%20-%20AO3%20-%20Storyboard%201.pdf" TargetMode="External"/><Relationship Id="rId21" Type="http://schemas.openxmlformats.org/officeDocument/2006/relationships/slide" Target="slide81.xml"/><Relationship Id="rId7" Type="http://schemas.openxmlformats.org/officeDocument/2006/relationships/slide" Target="slide1.xml"/><Relationship Id="rId12" Type="http://schemas.openxmlformats.org/officeDocument/2006/relationships/image" Target="../media/image106.png"/><Relationship Id="rId17" Type="http://schemas.openxmlformats.org/officeDocument/2006/relationships/slide" Target="slide77.xml"/><Relationship Id="rId25" Type="http://schemas.openxmlformats.org/officeDocument/2006/relationships/slide" Target="slide87.xml"/><Relationship Id="rId2" Type="http://schemas.openxmlformats.org/officeDocument/2006/relationships/notesSlide" Target="../notesSlides/notesSlide81.xml"/><Relationship Id="rId16" Type="http://schemas.openxmlformats.org/officeDocument/2006/relationships/slide" Target="slide76.xml"/><Relationship Id="rId20" Type="http://schemas.openxmlformats.org/officeDocument/2006/relationships/slide" Target="slide74.xml"/><Relationship Id="rId1" Type="http://schemas.openxmlformats.org/officeDocument/2006/relationships/slideLayout" Target="../slideLayouts/slideLayout2.xml"/><Relationship Id="rId6" Type="http://schemas.openxmlformats.org/officeDocument/2006/relationships/image" Target="../media/image103.png"/><Relationship Id="rId11" Type="http://schemas.openxmlformats.org/officeDocument/2006/relationships/image" Target="../media/image105.jpeg"/><Relationship Id="rId24" Type="http://schemas.openxmlformats.org/officeDocument/2006/relationships/slide" Target="slide86.xml"/><Relationship Id="rId5" Type="http://schemas.openxmlformats.org/officeDocument/2006/relationships/hyperlink" Target="Unit%2014%20-%20AO3%20-%20Storyboard%202.pdf" TargetMode="External"/><Relationship Id="rId15" Type="http://schemas.openxmlformats.org/officeDocument/2006/relationships/slide" Target="slide73.xml"/><Relationship Id="rId23" Type="http://schemas.openxmlformats.org/officeDocument/2006/relationships/slide" Target="slide85.xml"/><Relationship Id="rId28" Type="http://schemas.openxmlformats.org/officeDocument/2006/relationships/slide" Target="slide91.xml"/><Relationship Id="rId10" Type="http://schemas.openxmlformats.org/officeDocument/2006/relationships/image" Target="../media/image104.png"/><Relationship Id="rId19" Type="http://schemas.openxmlformats.org/officeDocument/2006/relationships/slide" Target="slide79.xml"/><Relationship Id="rId4" Type="http://schemas.openxmlformats.org/officeDocument/2006/relationships/image" Target="../media/image102.png"/><Relationship Id="rId9" Type="http://schemas.openxmlformats.org/officeDocument/2006/relationships/slide" Target="slide70.xml"/><Relationship Id="rId14" Type="http://schemas.openxmlformats.org/officeDocument/2006/relationships/slide" Target="slide72.xml"/><Relationship Id="rId22" Type="http://schemas.openxmlformats.org/officeDocument/2006/relationships/slide" Target="slide83.xml"/><Relationship Id="rId27" Type="http://schemas.openxmlformats.org/officeDocument/2006/relationships/slide" Target="slide90.xml"/></Relationships>
</file>

<file path=ppt/slides/_rels/slide83.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slide" Target="slide76.xml"/><Relationship Id="rId18" Type="http://schemas.openxmlformats.org/officeDocument/2006/relationships/slide" Target="slide81.xml"/><Relationship Id="rId3" Type="http://schemas.openxmlformats.org/officeDocument/2006/relationships/image" Target="../media/image107.jpeg"/><Relationship Id="rId21" Type="http://schemas.openxmlformats.org/officeDocument/2006/relationships/slide" Target="slide86.xml"/><Relationship Id="rId7" Type="http://schemas.openxmlformats.org/officeDocument/2006/relationships/slide" Target="slide1.xml"/><Relationship Id="rId12" Type="http://schemas.openxmlformats.org/officeDocument/2006/relationships/slide" Target="slide73.xml"/><Relationship Id="rId17" Type="http://schemas.openxmlformats.org/officeDocument/2006/relationships/slide" Target="slide74.xml"/><Relationship Id="rId25" Type="http://schemas.openxmlformats.org/officeDocument/2006/relationships/slide" Target="slide91.xml"/><Relationship Id="rId2" Type="http://schemas.openxmlformats.org/officeDocument/2006/relationships/notesSlide" Target="../notesSlides/notesSlide82.xml"/><Relationship Id="rId16" Type="http://schemas.openxmlformats.org/officeDocument/2006/relationships/slide" Target="slide79.xml"/><Relationship Id="rId20" Type="http://schemas.openxmlformats.org/officeDocument/2006/relationships/slide" Target="slide85.xml"/><Relationship Id="rId1" Type="http://schemas.openxmlformats.org/officeDocument/2006/relationships/slideLayout" Target="../slideLayouts/slideLayout2.xml"/><Relationship Id="rId6" Type="http://schemas.openxmlformats.org/officeDocument/2006/relationships/slide" Target="slide84.xml"/><Relationship Id="rId11" Type="http://schemas.openxmlformats.org/officeDocument/2006/relationships/slide" Target="slide72.xml"/><Relationship Id="rId24" Type="http://schemas.openxmlformats.org/officeDocument/2006/relationships/slide" Target="slide90.xml"/><Relationship Id="rId5" Type="http://schemas.openxmlformats.org/officeDocument/2006/relationships/image" Target="../media/image109.jpeg"/><Relationship Id="rId15" Type="http://schemas.openxmlformats.org/officeDocument/2006/relationships/slide" Target="slide78.xml"/><Relationship Id="rId23" Type="http://schemas.openxmlformats.org/officeDocument/2006/relationships/slide" Target="slide89.xml"/><Relationship Id="rId10" Type="http://schemas.openxmlformats.org/officeDocument/2006/relationships/slide" Target="slide71.xml"/><Relationship Id="rId19" Type="http://schemas.openxmlformats.org/officeDocument/2006/relationships/slide" Target="slide83.xml"/><Relationship Id="rId4" Type="http://schemas.openxmlformats.org/officeDocument/2006/relationships/image" Target="../media/image108.jpeg"/><Relationship Id="rId9" Type="http://schemas.openxmlformats.org/officeDocument/2006/relationships/slide" Target="slide70.xml"/><Relationship Id="rId14" Type="http://schemas.openxmlformats.org/officeDocument/2006/relationships/slide" Target="slide77.xml"/><Relationship Id="rId22" Type="http://schemas.openxmlformats.org/officeDocument/2006/relationships/slide" Target="slide87.xml"/></Relationships>
</file>

<file path=ppt/slides/_rels/slide84.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slide" Target="slide73.xml"/><Relationship Id="rId18" Type="http://schemas.openxmlformats.org/officeDocument/2006/relationships/slide" Target="slide74.xml"/><Relationship Id="rId26" Type="http://schemas.openxmlformats.org/officeDocument/2006/relationships/slide" Target="slide91.xml"/><Relationship Id="rId3" Type="http://schemas.openxmlformats.org/officeDocument/2006/relationships/image" Target="../media/image110.jpeg"/><Relationship Id="rId21" Type="http://schemas.openxmlformats.org/officeDocument/2006/relationships/slide" Target="slide85.xml"/><Relationship Id="rId7" Type="http://schemas.openxmlformats.org/officeDocument/2006/relationships/image" Target="../media/image114.jpeg"/><Relationship Id="rId12" Type="http://schemas.openxmlformats.org/officeDocument/2006/relationships/slide" Target="slide72.xml"/><Relationship Id="rId17" Type="http://schemas.openxmlformats.org/officeDocument/2006/relationships/slide" Target="slide79.xml"/><Relationship Id="rId25" Type="http://schemas.openxmlformats.org/officeDocument/2006/relationships/slide" Target="slide90.xml"/><Relationship Id="rId2" Type="http://schemas.openxmlformats.org/officeDocument/2006/relationships/notesSlide" Target="../notesSlides/notesSlide83.xml"/><Relationship Id="rId16" Type="http://schemas.openxmlformats.org/officeDocument/2006/relationships/slide" Target="slide78.xml"/><Relationship Id="rId20" Type="http://schemas.openxmlformats.org/officeDocument/2006/relationships/slide" Target="slide83.xml"/><Relationship Id="rId1" Type="http://schemas.openxmlformats.org/officeDocument/2006/relationships/slideLayout" Target="../slideLayouts/slideLayout2.xml"/><Relationship Id="rId6" Type="http://schemas.openxmlformats.org/officeDocument/2006/relationships/image" Target="../media/image113.jpeg"/><Relationship Id="rId11" Type="http://schemas.openxmlformats.org/officeDocument/2006/relationships/slide" Target="slide71.xml"/><Relationship Id="rId24" Type="http://schemas.openxmlformats.org/officeDocument/2006/relationships/slide" Target="slide89.xml"/><Relationship Id="rId5" Type="http://schemas.openxmlformats.org/officeDocument/2006/relationships/image" Target="../media/image112.jpeg"/><Relationship Id="rId15" Type="http://schemas.openxmlformats.org/officeDocument/2006/relationships/slide" Target="slide77.xml"/><Relationship Id="rId23" Type="http://schemas.openxmlformats.org/officeDocument/2006/relationships/slide" Target="slide87.xml"/><Relationship Id="rId10" Type="http://schemas.openxmlformats.org/officeDocument/2006/relationships/slide" Target="slide70.xml"/><Relationship Id="rId19" Type="http://schemas.openxmlformats.org/officeDocument/2006/relationships/slide" Target="slide81.xml"/><Relationship Id="rId4" Type="http://schemas.openxmlformats.org/officeDocument/2006/relationships/image" Target="../media/image111.jpeg"/><Relationship Id="rId9" Type="http://schemas.openxmlformats.org/officeDocument/2006/relationships/image" Target="../media/image8.jpeg"/><Relationship Id="rId14" Type="http://schemas.openxmlformats.org/officeDocument/2006/relationships/slide" Target="slide76.xml"/><Relationship Id="rId22" Type="http://schemas.openxmlformats.org/officeDocument/2006/relationships/slide" Target="slide86.xml"/></Relationships>
</file>

<file path=ppt/slides/_rels/slide85.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74.xml"/><Relationship Id="rId18" Type="http://schemas.openxmlformats.org/officeDocument/2006/relationships/slide" Target="slide87.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2.xml"/><Relationship Id="rId12" Type="http://schemas.openxmlformats.org/officeDocument/2006/relationships/slide" Target="slide79.xml"/><Relationship Id="rId17" Type="http://schemas.openxmlformats.org/officeDocument/2006/relationships/slide" Target="slide86.xml"/><Relationship Id="rId2" Type="http://schemas.openxmlformats.org/officeDocument/2006/relationships/notesSlide" Target="../notesSlides/notesSlide84.xml"/><Relationship Id="rId16" Type="http://schemas.openxmlformats.org/officeDocument/2006/relationships/slide" Target="slide85.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slide" Target="slide78.xml"/><Relationship Id="rId5" Type="http://schemas.openxmlformats.org/officeDocument/2006/relationships/slide" Target="slide70.xml"/><Relationship Id="rId15" Type="http://schemas.openxmlformats.org/officeDocument/2006/relationships/slide" Target="slide83.xml"/><Relationship Id="rId10" Type="http://schemas.openxmlformats.org/officeDocument/2006/relationships/slide" Target="slide77.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6.xml"/><Relationship Id="rId14" Type="http://schemas.openxmlformats.org/officeDocument/2006/relationships/slide" Target="slide81.xml"/></Relationships>
</file>

<file path=ppt/slides/_rels/slide86.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slide" Target="slide79.xml"/><Relationship Id="rId18" Type="http://schemas.openxmlformats.org/officeDocument/2006/relationships/slide" Target="slide86.xml"/><Relationship Id="rId3" Type="http://schemas.openxmlformats.org/officeDocument/2006/relationships/image" Target="../media/image115.png"/><Relationship Id="rId21" Type="http://schemas.openxmlformats.org/officeDocument/2006/relationships/slide" Target="slide90.xml"/><Relationship Id="rId7" Type="http://schemas.openxmlformats.org/officeDocument/2006/relationships/slide" Target="slide71.xml"/><Relationship Id="rId12" Type="http://schemas.openxmlformats.org/officeDocument/2006/relationships/slide" Target="slide78.xml"/><Relationship Id="rId17" Type="http://schemas.openxmlformats.org/officeDocument/2006/relationships/slide" Target="slide85.xml"/><Relationship Id="rId2" Type="http://schemas.openxmlformats.org/officeDocument/2006/relationships/notesSlide" Target="../notesSlides/notesSlide85.xml"/><Relationship Id="rId16" Type="http://schemas.openxmlformats.org/officeDocument/2006/relationships/slide" Target="slide83.xml"/><Relationship Id="rId20" Type="http://schemas.openxmlformats.org/officeDocument/2006/relationships/slide" Target="slide89.xml"/><Relationship Id="rId1" Type="http://schemas.openxmlformats.org/officeDocument/2006/relationships/slideLayout" Target="../slideLayouts/slideLayout2.xml"/><Relationship Id="rId6" Type="http://schemas.openxmlformats.org/officeDocument/2006/relationships/slide" Target="slide70.xml"/><Relationship Id="rId11" Type="http://schemas.openxmlformats.org/officeDocument/2006/relationships/slide" Target="slide77.xml"/><Relationship Id="rId5" Type="http://schemas.openxmlformats.org/officeDocument/2006/relationships/image" Target="../media/image8.jpeg"/><Relationship Id="rId15" Type="http://schemas.openxmlformats.org/officeDocument/2006/relationships/slide" Target="slide81.xml"/><Relationship Id="rId10" Type="http://schemas.openxmlformats.org/officeDocument/2006/relationships/slide" Target="slide76.xml"/><Relationship Id="rId19" Type="http://schemas.openxmlformats.org/officeDocument/2006/relationships/slide" Target="slide87.xml"/><Relationship Id="rId4" Type="http://schemas.openxmlformats.org/officeDocument/2006/relationships/slide" Target="slide1.xml"/><Relationship Id="rId9" Type="http://schemas.openxmlformats.org/officeDocument/2006/relationships/slide" Target="slide73.xml"/><Relationship Id="rId14" Type="http://schemas.openxmlformats.org/officeDocument/2006/relationships/slide" Target="slide74.xml"/><Relationship Id="rId22" Type="http://schemas.openxmlformats.org/officeDocument/2006/relationships/slide" Target="slide91.xml"/></Relationships>
</file>

<file path=ppt/slides/_rels/slide87.xml.rels><?xml version="1.0" encoding="UTF-8" standalone="yes"?>
<Relationships xmlns="http://schemas.openxmlformats.org/package/2006/relationships"><Relationship Id="rId8" Type="http://schemas.openxmlformats.org/officeDocument/2006/relationships/slide" Target="slide71.xml"/><Relationship Id="rId13" Type="http://schemas.openxmlformats.org/officeDocument/2006/relationships/slide" Target="slide78.xml"/><Relationship Id="rId18" Type="http://schemas.openxmlformats.org/officeDocument/2006/relationships/slide" Target="slide85.xml"/><Relationship Id="rId3" Type="http://schemas.openxmlformats.org/officeDocument/2006/relationships/slide" Target="slide88.xml"/><Relationship Id="rId21" Type="http://schemas.openxmlformats.org/officeDocument/2006/relationships/slide" Target="slide89.xml"/><Relationship Id="rId7" Type="http://schemas.openxmlformats.org/officeDocument/2006/relationships/slide" Target="slide70.xml"/><Relationship Id="rId12" Type="http://schemas.openxmlformats.org/officeDocument/2006/relationships/slide" Target="slide77.xml"/><Relationship Id="rId17" Type="http://schemas.openxmlformats.org/officeDocument/2006/relationships/slide" Target="slide83.xml"/><Relationship Id="rId2" Type="http://schemas.openxmlformats.org/officeDocument/2006/relationships/notesSlide" Target="../notesSlides/notesSlide86.xml"/><Relationship Id="rId16" Type="http://schemas.openxmlformats.org/officeDocument/2006/relationships/slide" Target="slide81.xml"/><Relationship Id="rId20" Type="http://schemas.openxmlformats.org/officeDocument/2006/relationships/slide" Target="slide87.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slide" Target="slide76.xml"/><Relationship Id="rId5" Type="http://schemas.openxmlformats.org/officeDocument/2006/relationships/slide" Target="slide1.xml"/><Relationship Id="rId15" Type="http://schemas.openxmlformats.org/officeDocument/2006/relationships/slide" Target="slide74.xml"/><Relationship Id="rId23" Type="http://schemas.openxmlformats.org/officeDocument/2006/relationships/slide" Target="slide91.xml"/><Relationship Id="rId10" Type="http://schemas.openxmlformats.org/officeDocument/2006/relationships/slide" Target="slide73.xml"/><Relationship Id="rId19" Type="http://schemas.openxmlformats.org/officeDocument/2006/relationships/slide" Target="slide86.xml"/><Relationship Id="rId4" Type="http://schemas.openxmlformats.org/officeDocument/2006/relationships/image" Target="../media/image9.gif"/><Relationship Id="rId9" Type="http://schemas.openxmlformats.org/officeDocument/2006/relationships/slide" Target="slide72.xml"/><Relationship Id="rId14" Type="http://schemas.openxmlformats.org/officeDocument/2006/relationships/slide" Target="slide79.xml"/><Relationship Id="rId22" Type="http://schemas.openxmlformats.org/officeDocument/2006/relationships/slide" Target="slide90.xml"/></Relationships>
</file>

<file path=ppt/slides/_rels/slide88.xml.rels><?xml version="1.0" encoding="UTF-8" standalone="yes"?>
<Relationships xmlns="http://schemas.openxmlformats.org/package/2006/relationships"><Relationship Id="rId8" Type="http://schemas.openxmlformats.org/officeDocument/2006/relationships/slide" Target="slide71.xml"/><Relationship Id="rId13" Type="http://schemas.openxmlformats.org/officeDocument/2006/relationships/slide" Target="slide78.xml"/><Relationship Id="rId18" Type="http://schemas.openxmlformats.org/officeDocument/2006/relationships/slide" Target="slide85.xml"/><Relationship Id="rId3" Type="http://schemas.openxmlformats.org/officeDocument/2006/relationships/slide" Target="slide87.xml"/><Relationship Id="rId21" Type="http://schemas.openxmlformats.org/officeDocument/2006/relationships/slide" Target="slide90.xml"/><Relationship Id="rId7" Type="http://schemas.openxmlformats.org/officeDocument/2006/relationships/slide" Target="slide70.xml"/><Relationship Id="rId12" Type="http://schemas.openxmlformats.org/officeDocument/2006/relationships/slide" Target="slide77.xml"/><Relationship Id="rId17" Type="http://schemas.openxmlformats.org/officeDocument/2006/relationships/slide" Target="slide83.xml"/><Relationship Id="rId2" Type="http://schemas.openxmlformats.org/officeDocument/2006/relationships/notesSlide" Target="../notesSlides/notesSlide87.xml"/><Relationship Id="rId16" Type="http://schemas.openxmlformats.org/officeDocument/2006/relationships/slide" Target="slide81.xml"/><Relationship Id="rId20" Type="http://schemas.openxmlformats.org/officeDocument/2006/relationships/slide" Target="slide89.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slide" Target="slide76.xml"/><Relationship Id="rId5" Type="http://schemas.openxmlformats.org/officeDocument/2006/relationships/slide" Target="slide1.xml"/><Relationship Id="rId15" Type="http://schemas.openxmlformats.org/officeDocument/2006/relationships/slide" Target="slide74.xml"/><Relationship Id="rId10" Type="http://schemas.openxmlformats.org/officeDocument/2006/relationships/slide" Target="slide73.xml"/><Relationship Id="rId19" Type="http://schemas.openxmlformats.org/officeDocument/2006/relationships/slide" Target="slide86.xml"/><Relationship Id="rId4" Type="http://schemas.openxmlformats.org/officeDocument/2006/relationships/image" Target="../media/image10.gif"/><Relationship Id="rId9" Type="http://schemas.openxmlformats.org/officeDocument/2006/relationships/slide" Target="slide72.xml"/><Relationship Id="rId14" Type="http://schemas.openxmlformats.org/officeDocument/2006/relationships/slide" Target="slide79.xml"/><Relationship Id="rId22" Type="http://schemas.openxmlformats.org/officeDocument/2006/relationships/slide" Target="slide91.xml"/></Relationships>
</file>

<file path=ppt/slides/_rels/slide89.xml.rels><?xml version="1.0" encoding="UTF-8" standalone="yes"?>
<Relationships xmlns="http://schemas.openxmlformats.org/package/2006/relationships"><Relationship Id="rId8" Type="http://schemas.openxmlformats.org/officeDocument/2006/relationships/slide" Target="slide71.xml"/><Relationship Id="rId13" Type="http://schemas.openxmlformats.org/officeDocument/2006/relationships/slide" Target="slide78.xml"/><Relationship Id="rId18" Type="http://schemas.openxmlformats.org/officeDocument/2006/relationships/slide" Target="slide85.xml"/><Relationship Id="rId3" Type="http://schemas.openxmlformats.org/officeDocument/2006/relationships/image" Target="../media/image116.png"/><Relationship Id="rId21" Type="http://schemas.openxmlformats.org/officeDocument/2006/relationships/slide" Target="slide89.xml"/><Relationship Id="rId7" Type="http://schemas.openxmlformats.org/officeDocument/2006/relationships/slide" Target="slide70.xml"/><Relationship Id="rId12" Type="http://schemas.openxmlformats.org/officeDocument/2006/relationships/slide" Target="slide77.xml"/><Relationship Id="rId17" Type="http://schemas.openxmlformats.org/officeDocument/2006/relationships/slide" Target="slide83.xml"/><Relationship Id="rId2" Type="http://schemas.openxmlformats.org/officeDocument/2006/relationships/notesSlide" Target="../notesSlides/notesSlide88.xml"/><Relationship Id="rId16" Type="http://schemas.openxmlformats.org/officeDocument/2006/relationships/slide" Target="slide81.xml"/><Relationship Id="rId20" Type="http://schemas.openxmlformats.org/officeDocument/2006/relationships/slide" Target="slide87.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slide" Target="slide76.xml"/><Relationship Id="rId5" Type="http://schemas.openxmlformats.org/officeDocument/2006/relationships/slide" Target="slide1.xml"/><Relationship Id="rId15" Type="http://schemas.openxmlformats.org/officeDocument/2006/relationships/slide" Target="slide74.xml"/><Relationship Id="rId23" Type="http://schemas.openxmlformats.org/officeDocument/2006/relationships/slide" Target="slide91.xml"/><Relationship Id="rId10" Type="http://schemas.openxmlformats.org/officeDocument/2006/relationships/slide" Target="slide73.xml"/><Relationship Id="rId19" Type="http://schemas.openxmlformats.org/officeDocument/2006/relationships/slide" Target="slide86.xml"/><Relationship Id="rId4" Type="http://schemas.openxmlformats.org/officeDocument/2006/relationships/image" Target="../media/image117.jpeg"/><Relationship Id="rId9" Type="http://schemas.openxmlformats.org/officeDocument/2006/relationships/slide" Target="slide72.xml"/><Relationship Id="rId14" Type="http://schemas.openxmlformats.org/officeDocument/2006/relationships/slide" Target="slide79.xml"/><Relationship Id="rId22" Type="http://schemas.openxmlformats.org/officeDocument/2006/relationships/slide" Target="slide90.xml"/></Relationships>
</file>

<file path=ppt/slides/_rels/slide9.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26.xml"/><Relationship Id="rId3" Type="http://schemas.openxmlformats.org/officeDocument/2006/relationships/slide" Target="slide10.xml"/><Relationship Id="rId7" Type="http://schemas.openxmlformats.org/officeDocument/2006/relationships/slide" Target="slide4.xml"/><Relationship Id="rId12" Type="http://schemas.openxmlformats.org/officeDocument/2006/relationships/slide" Target="slide13.xml"/><Relationship Id="rId17" Type="http://schemas.openxmlformats.org/officeDocument/2006/relationships/slide" Target="slide47.xml"/><Relationship Id="rId2" Type="http://schemas.openxmlformats.org/officeDocument/2006/relationships/notesSlide" Target="../notesSlides/notesSlide9.xml"/><Relationship Id="rId16" Type="http://schemas.openxmlformats.org/officeDocument/2006/relationships/slide" Target="slide44.xml"/><Relationship Id="rId1" Type="http://schemas.openxmlformats.org/officeDocument/2006/relationships/slideLayout" Target="../slideLayouts/slideLayout2.xml"/><Relationship Id="rId6" Type="http://schemas.openxmlformats.org/officeDocument/2006/relationships/slide" Target="slide3.xml"/><Relationship Id="rId11" Type="http://schemas.openxmlformats.org/officeDocument/2006/relationships/slide" Target="slide12.xml"/><Relationship Id="rId5" Type="http://schemas.openxmlformats.org/officeDocument/2006/relationships/image" Target="../media/image8.jpeg"/><Relationship Id="rId15" Type="http://schemas.openxmlformats.org/officeDocument/2006/relationships/slide" Target="slide41.xml"/><Relationship Id="rId10" Type="http://schemas.openxmlformats.org/officeDocument/2006/relationships/slide" Target="slide9.xml"/><Relationship Id="rId4" Type="http://schemas.openxmlformats.org/officeDocument/2006/relationships/slide" Target="slide1.xml"/><Relationship Id="rId9" Type="http://schemas.openxmlformats.org/officeDocument/2006/relationships/slide" Target="slide6.xml"/><Relationship Id="rId14" Type="http://schemas.openxmlformats.org/officeDocument/2006/relationships/slide" Target="slide7.xml"/></Relationships>
</file>

<file path=ppt/slides/_rels/slide90.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74.xml"/><Relationship Id="rId18" Type="http://schemas.openxmlformats.org/officeDocument/2006/relationships/slide" Target="slide87.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2.xml"/><Relationship Id="rId12" Type="http://schemas.openxmlformats.org/officeDocument/2006/relationships/slide" Target="slide79.xml"/><Relationship Id="rId17" Type="http://schemas.openxmlformats.org/officeDocument/2006/relationships/slide" Target="slide86.xml"/><Relationship Id="rId2" Type="http://schemas.openxmlformats.org/officeDocument/2006/relationships/notesSlide" Target="../notesSlides/notesSlide89.xml"/><Relationship Id="rId16" Type="http://schemas.openxmlformats.org/officeDocument/2006/relationships/slide" Target="slide85.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slide" Target="slide78.xml"/><Relationship Id="rId5" Type="http://schemas.openxmlformats.org/officeDocument/2006/relationships/slide" Target="slide70.xml"/><Relationship Id="rId15" Type="http://schemas.openxmlformats.org/officeDocument/2006/relationships/slide" Target="slide83.xml"/><Relationship Id="rId10" Type="http://schemas.openxmlformats.org/officeDocument/2006/relationships/slide" Target="slide77.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6.xml"/><Relationship Id="rId14" Type="http://schemas.openxmlformats.org/officeDocument/2006/relationships/slide" Target="slide81.xml"/></Relationships>
</file>

<file path=ppt/slides/_rels/slide91.xml.rels><?xml version="1.0" encoding="UTF-8" standalone="yes"?>
<Relationships xmlns="http://schemas.openxmlformats.org/package/2006/relationships"><Relationship Id="rId8" Type="http://schemas.openxmlformats.org/officeDocument/2006/relationships/slide" Target="slide97.xml"/><Relationship Id="rId13" Type="http://schemas.openxmlformats.org/officeDocument/2006/relationships/slide" Target="slide72.xml"/><Relationship Id="rId18" Type="http://schemas.openxmlformats.org/officeDocument/2006/relationships/slide" Target="slide79.xml"/><Relationship Id="rId26" Type="http://schemas.openxmlformats.org/officeDocument/2006/relationships/slide" Target="slide90.xml"/><Relationship Id="rId3" Type="http://schemas.openxmlformats.org/officeDocument/2006/relationships/slide" Target="slide92.xml"/><Relationship Id="rId21" Type="http://schemas.openxmlformats.org/officeDocument/2006/relationships/slide" Target="slide83.xml"/><Relationship Id="rId7" Type="http://schemas.openxmlformats.org/officeDocument/2006/relationships/slide" Target="slide96.xml"/><Relationship Id="rId12" Type="http://schemas.openxmlformats.org/officeDocument/2006/relationships/slide" Target="slide71.xml"/><Relationship Id="rId17" Type="http://schemas.openxmlformats.org/officeDocument/2006/relationships/slide" Target="slide78.xml"/><Relationship Id="rId25" Type="http://schemas.openxmlformats.org/officeDocument/2006/relationships/slide" Target="slide89.xml"/><Relationship Id="rId2" Type="http://schemas.openxmlformats.org/officeDocument/2006/relationships/notesSlide" Target="../notesSlides/notesSlide90.xml"/><Relationship Id="rId16" Type="http://schemas.openxmlformats.org/officeDocument/2006/relationships/slide" Target="slide77.xml"/><Relationship Id="rId20" Type="http://schemas.openxmlformats.org/officeDocument/2006/relationships/slide" Target="slide81.xml"/><Relationship Id="rId1" Type="http://schemas.openxmlformats.org/officeDocument/2006/relationships/slideLayout" Target="../slideLayouts/slideLayout2.xml"/><Relationship Id="rId6" Type="http://schemas.openxmlformats.org/officeDocument/2006/relationships/slide" Target="slide95.xml"/><Relationship Id="rId11" Type="http://schemas.openxmlformats.org/officeDocument/2006/relationships/slide" Target="slide70.xml"/><Relationship Id="rId24" Type="http://schemas.openxmlformats.org/officeDocument/2006/relationships/slide" Target="slide87.xml"/><Relationship Id="rId5" Type="http://schemas.openxmlformats.org/officeDocument/2006/relationships/slide" Target="slide94.xml"/><Relationship Id="rId15" Type="http://schemas.openxmlformats.org/officeDocument/2006/relationships/slide" Target="slide76.xml"/><Relationship Id="rId23" Type="http://schemas.openxmlformats.org/officeDocument/2006/relationships/slide" Target="slide86.xml"/><Relationship Id="rId10" Type="http://schemas.openxmlformats.org/officeDocument/2006/relationships/image" Target="../media/image8.jpeg"/><Relationship Id="rId19" Type="http://schemas.openxmlformats.org/officeDocument/2006/relationships/slide" Target="slide74.xml"/><Relationship Id="rId4" Type="http://schemas.openxmlformats.org/officeDocument/2006/relationships/slide" Target="slide93.xml"/><Relationship Id="rId9" Type="http://schemas.openxmlformats.org/officeDocument/2006/relationships/slide" Target="slide1.xml"/><Relationship Id="rId14" Type="http://schemas.openxmlformats.org/officeDocument/2006/relationships/slide" Target="slide73.xml"/><Relationship Id="rId22" Type="http://schemas.openxmlformats.org/officeDocument/2006/relationships/slide" Target="slide85.xml"/><Relationship Id="rId27" Type="http://schemas.openxmlformats.org/officeDocument/2006/relationships/slide" Target="slide91.xml"/></Relationships>
</file>

<file path=ppt/slides/_rels/slide92.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74.xml"/><Relationship Id="rId18" Type="http://schemas.openxmlformats.org/officeDocument/2006/relationships/slide" Target="slide87.xml"/><Relationship Id="rId26" Type="http://schemas.openxmlformats.org/officeDocument/2006/relationships/slide" Target="slide96.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2.xml"/><Relationship Id="rId12" Type="http://schemas.openxmlformats.org/officeDocument/2006/relationships/slide" Target="slide79.xml"/><Relationship Id="rId17" Type="http://schemas.openxmlformats.org/officeDocument/2006/relationships/slide" Target="slide86.xml"/><Relationship Id="rId25" Type="http://schemas.openxmlformats.org/officeDocument/2006/relationships/slide" Target="slide95.xml"/><Relationship Id="rId2" Type="http://schemas.openxmlformats.org/officeDocument/2006/relationships/notesSlide" Target="../notesSlides/notesSlide91.xml"/><Relationship Id="rId16" Type="http://schemas.openxmlformats.org/officeDocument/2006/relationships/slide" Target="slide85.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slide" Target="slide78.xml"/><Relationship Id="rId24" Type="http://schemas.openxmlformats.org/officeDocument/2006/relationships/slide" Target="slide94.xml"/><Relationship Id="rId5" Type="http://schemas.openxmlformats.org/officeDocument/2006/relationships/slide" Target="slide70.xml"/><Relationship Id="rId15" Type="http://schemas.openxmlformats.org/officeDocument/2006/relationships/slide" Target="slide83.xml"/><Relationship Id="rId23" Type="http://schemas.openxmlformats.org/officeDocument/2006/relationships/slide" Target="slide93.xml"/><Relationship Id="rId10" Type="http://schemas.openxmlformats.org/officeDocument/2006/relationships/slide" Target="slide77.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6.xml"/><Relationship Id="rId14" Type="http://schemas.openxmlformats.org/officeDocument/2006/relationships/slide" Target="slide81.xml"/><Relationship Id="rId22" Type="http://schemas.openxmlformats.org/officeDocument/2006/relationships/slide" Target="slide92.xml"/><Relationship Id="rId27" Type="http://schemas.openxmlformats.org/officeDocument/2006/relationships/slide" Target="slide97.xml"/></Relationships>
</file>

<file path=ppt/slides/_rels/slide93.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74.xml"/><Relationship Id="rId18" Type="http://schemas.openxmlformats.org/officeDocument/2006/relationships/slide" Target="slide87.xml"/><Relationship Id="rId26" Type="http://schemas.openxmlformats.org/officeDocument/2006/relationships/slide" Target="slide96.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2.xml"/><Relationship Id="rId12" Type="http://schemas.openxmlformats.org/officeDocument/2006/relationships/slide" Target="slide79.xml"/><Relationship Id="rId17" Type="http://schemas.openxmlformats.org/officeDocument/2006/relationships/slide" Target="slide86.xml"/><Relationship Id="rId25" Type="http://schemas.openxmlformats.org/officeDocument/2006/relationships/slide" Target="slide95.xml"/><Relationship Id="rId2" Type="http://schemas.openxmlformats.org/officeDocument/2006/relationships/notesSlide" Target="../notesSlides/notesSlide92.xml"/><Relationship Id="rId16" Type="http://schemas.openxmlformats.org/officeDocument/2006/relationships/slide" Target="slide85.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slide" Target="slide78.xml"/><Relationship Id="rId24" Type="http://schemas.openxmlformats.org/officeDocument/2006/relationships/slide" Target="slide94.xml"/><Relationship Id="rId5" Type="http://schemas.openxmlformats.org/officeDocument/2006/relationships/slide" Target="slide70.xml"/><Relationship Id="rId15" Type="http://schemas.openxmlformats.org/officeDocument/2006/relationships/slide" Target="slide83.xml"/><Relationship Id="rId23" Type="http://schemas.openxmlformats.org/officeDocument/2006/relationships/slide" Target="slide93.xml"/><Relationship Id="rId10" Type="http://schemas.openxmlformats.org/officeDocument/2006/relationships/slide" Target="slide77.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6.xml"/><Relationship Id="rId14" Type="http://schemas.openxmlformats.org/officeDocument/2006/relationships/slide" Target="slide81.xml"/><Relationship Id="rId22" Type="http://schemas.openxmlformats.org/officeDocument/2006/relationships/slide" Target="slide92.xml"/><Relationship Id="rId27" Type="http://schemas.openxmlformats.org/officeDocument/2006/relationships/slide" Target="slide97.xml"/></Relationships>
</file>

<file path=ppt/slides/_rels/slide94.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74.xml"/><Relationship Id="rId18" Type="http://schemas.openxmlformats.org/officeDocument/2006/relationships/slide" Target="slide87.xml"/><Relationship Id="rId26" Type="http://schemas.openxmlformats.org/officeDocument/2006/relationships/slide" Target="slide96.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2.xml"/><Relationship Id="rId12" Type="http://schemas.openxmlformats.org/officeDocument/2006/relationships/slide" Target="slide79.xml"/><Relationship Id="rId17" Type="http://schemas.openxmlformats.org/officeDocument/2006/relationships/slide" Target="slide86.xml"/><Relationship Id="rId25" Type="http://schemas.openxmlformats.org/officeDocument/2006/relationships/slide" Target="slide95.xml"/><Relationship Id="rId2" Type="http://schemas.openxmlformats.org/officeDocument/2006/relationships/notesSlide" Target="../notesSlides/notesSlide93.xml"/><Relationship Id="rId16" Type="http://schemas.openxmlformats.org/officeDocument/2006/relationships/slide" Target="slide85.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slide" Target="slide78.xml"/><Relationship Id="rId24" Type="http://schemas.openxmlformats.org/officeDocument/2006/relationships/slide" Target="slide94.xml"/><Relationship Id="rId5" Type="http://schemas.openxmlformats.org/officeDocument/2006/relationships/slide" Target="slide70.xml"/><Relationship Id="rId15" Type="http://schemas.openxmlformats.org/officeDocument/2006/relationships/slide" Target="slide83.xml"/><Relationship Id="rId23" Type="http://schemas.openxmlformats.org/officeDocument/2006/relationships/slide" Target="slide93.xml"/><Relationship Id="rId10" Type="http://schemas.openxmlformats.org/officeDocument/2006/relationships/slide" Target="slide77.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6.xml"/><Relationship Id="rId14" Type="http://schemas.openxmlformats.org/officeDocument/2006/relationships/slide" Target="slide81.xml"/><Relationship Id="rId22" Type="http://schemas.openxmlformats.org/officeDocument/2006/relationships/slide" Target="slide92.xml"/><Relationship Id="rId27" Type="http://schemas.openxmlformats.org/officeDocument/2006/relationships/slide" Target="slide97.xml"/></Relationships>
</file>

<file path=ppt/slides/_rels/slide95.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74.xml"/><Relationship Id="rId18" Type="http://schemas.openxmlformats.org/officeDocument/2006/relationships/slide" Target="slide87.xml"/><Relationship Id="rId26" Type="http://schemas.openxmlformats.org/officeDocument/2006/relationships/slide" Target="slide96.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2.xml"/><Relationship Id="rId12" Type="http://schemas.openxmlformats.org/officeDocument/2006/relationships/slide" Target="slide79.xml"/><Relationship Id="rId17" Type="http://schemas.openxmlformats.org/officeDocument/2006/relationships/slide" Target="slide86.xml"/><Relationship Id="rId25" Type="http://schemas.openxmlformats.org/officeDocument/2006/relationships/slide" Target="slide95.xml"/><Relationship Id="rId2" Type="http://schemas.openxmlformats.org/officeDocument/2006/relationships/notesSlide" Target="../notesSlides/notesSlide94.xml"/><Relationship Id="rId16" Type="http://schemas.openxmlformats.org/officeDocument/2006/relationships/slide" Target="slide85.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slide" Target="slide78.xml"/><Relationship Id="rId24" Type="http://schemas.openxmlformats.org/officeDocument/2006/relationships/slide" Target="slide94.xml"/><Relationship Id="rId5" Type="http://schemas.openxmlformats.org/officeDocument/2006/relationships/slide" Target="slide70.xml"/><Relationship Id="rId15" Type="http://schemas.openxmlformats.org/officeDocument/2006/relationships/slide" Target="slide83.xml"/><Relationship Id="rId23" Type="http://schemas.openxmlformats.org/officeDocument/2006/relationships/slide" Target="slide93.xml"/><Relationship Id="rId10" Type="http://schemas.openxmlformats.org/officeDocument/2006/relationships/slide" Target="slide77.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6.xml"/><Relationship Id="rId14" Type="http://schemas.openxmlformats.org/officeDocument/2006/relationships/slide" Target="slide81.xml"/><Relationship Id="rId22" Type="http://schemas.openxmlformats.org/officeDocument/2006/relationships/slide" Target="slide92.xml"/><Relationship Id="rId27" Type="http://schemas.openxmlformats.org/officeDocument/2006/relationships/slide" Target="slide97.xml"/></Relationships>
</file>

<file path=ppt/slides/_rels/slide96.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74.xml"/><Relationship Id="rId18" Type="http://schemas.openxmlformats.org/officeDocument/2006/relationships/slide" Target="slide87.xml"/><Relationship Id="rId26" Type="http://schemas.openxmlformats.org/officeDocument/2006/relationships/slide" Target="slide96.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2.xml"/><Relationship Id="rId12" Type="http://schemas.openxmlformats.org/officeDocument/2006/relationships/slide" Target="slide79.xml"/><Relationship Id="rId17" Type="http://schemas.openxmlformats.org/officeDocument/2006/relationships/slide" Target="slide86.xml"/><Relationship Id="rId25" Type="http://schemas.openxmlformats.org/officeDocument/2006/relationships/slide" Target="slide95.xml"/><Relationship Id="rId2" Type="http://schemas.openxmlformats.org/officeDocument/2006/relationships/notesSlide" Target="../notesSlides/notesSlide95.xml"/><Relationship Id="rId16" Type="http://schemas.openxmlformats.org/officeDocument/2006/relationships/slide" Target="slide85.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slide" Target="slide78.xml"/><Relationship Id="rId24" Type="http://schemas.openxmlformats.org/officeDocument/2006/relationships/slide" Target="slide94.xml"/><Relationship Id="rId5" Type="http://schemas.openxmlformats.org/officeDocument/2006/relationships/slide" Target="slide70.xml"/><Relationship Id="rId15" Type="http://schemas.openxmlformats.org/officeDocument/2006/relationships/slide" Target="slide83.xml"/><Relationship Id="rId23" Type="http://schemas.openxmlformats.org/officeDocument/2006/relationships/slide" Target="slide93.xml"/><Relationship Id="rId10" Type="http://schemas.openxmlformats.org/officeDocument/2006/relationships/slide" Target="slide77.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6.xml"/><Relationship Id="rId14" Type="http://schemas.openxmlformats.org/officeDocument/2006/relationships/slide" Target="slide81.xml"/><Relationship Id="rId22" Type="http://schemas.openxmlformats.org/officeDocument/2006/relationships/slide" Target="slide92.xml"/><Relationship Id="rId27" Type="http://schemas.openxmlformats.org/officeDocument/2006/relationships/slide" Target="slide97.xml"/></Relationships>
</file>

<file path=ppt/slides/_rels/slide97.xml.rels><?xml version="1.0" encoding="UTF-8" standalone="yes"?>
<Relationships xmlns="http://schemas.openxmlformats.org/package/2006/relationships"><Relationship Id="rId8" Type="http://schemas.openxmlformats.org/officeDocument/2006/relationships/slide" Target="slide73.xml"/><Relationship Id="rId13" Type="http://schemas.openxmlformats.org/officeDocument/2006/relationships/slide" Target="slide74.xml"/><Relationship Id="rId18" Type="http://schemas.openxmlformats.org/officeDocument/2006/relationships/slide" Target="slide87.xml"/><Relationship Id="rId26" Type="http://schemas.openxmlformats.org/officeDocument/2006/relationships/slide" Target="slide96.xml"/><Relationship Id="rId3" Type="http://schemas.openxmlformats.org/officeDocument/2006/relationships/slide" Target="slide1.xml"/><Relationship Id="rId21" Type="http://schemas.openxmlformats.org/officeDocument/2006/relationships/slide" Target="slide91.xml"/><Relationship Id="rId7" Type="http://schemas.openxmlformats.org/officeDocument/2006/relationships/slide" Target="slide72.xml"/><Relationship Id="rId12" Type="http://schemas.openxmlformats.org/officeDocument/2006/relationships/slide" Target="slide79.xml"/><Relationship Id="rId17" Type="http://schemas.openxmlformats.org/officeDocument/2006/relationships/slide" Target="slide86.xml"/><Relationship Id="rId25" Type="http://schemas.openxmlformats.org/officeDocument/2006/relationships/slide" Target="slide95.xml"/><Relationship Id="rId2" Type="http://schemas.openxmlformats.org/officeDocument/2006/relationships/notesSlide" Target="../notesSlides/notesSlide96.xml"/><Relationship Id="rId16" Type="http://schemas.openxmlformats.org/officeDocument/2006/relationships/slide" Target="slide85.xml"/><Relationship Id="rId20" Type="http://schemas.openxmlformats.org/officeDocument/2006/relationships/slide" Target="slide90.xml"/><Relationship Id="rId1" Type="http://schemas.openxmlformats.org/officeDocument/2006/relationships/slideLayout" Target="../slideLayouts/slideLayout2.xml"/><Relationship Id="rId6" Type="http://schemas.openxmlformats.org/officeDocument/2006/relationships/slide" Target="slide71.xml"/><Relationship Id="rId11" Type="http://schemas.openxmlformats.org/officeDocument/2006/relationships/slide" Target="slide78.xml"/><Relationship Id="rId24" Type="http://schemas.openxmlformats.org/officeDocument/2006/relationships/slide" Target="slide94.xml"/><Relationship Id="rId5" Type="http://schemas.openxmlformats.org/officeDocument/2006/relationships/slide" Target="slide70.xml"/><Relationship Id="rId15" Type="http://schemas.openxmlformats.org/officeDocument/2006/relationships/slide" Target="slide83.xml"/><Relationship Id="rId23" Type="http://schemas.openxmlformats.org/officeDocument/2006/relationships/slide" Target="slide93.xml"/><Relationship Id="rId10" Type="http://schemas.openxmlformats.org/officeDocument/2006/relationships/slide" Target="slide77.xml"/><Relationship Id="rId19" Type="http://schemas.openxmlformats.org/officeDocument/2006/relationships/slide" Target="slide89.xml"/><Relationship Id="rId4" Type="http://schemas.openxmlformats.org/officeDocument/2006/relationships/image" Target="../media/image8.jpeg"/><Relationship Id="rId9" Type="http://schemas.openxmlformats.org/officeDocument/2006/relationships/slide" Target="slide76.xml"/><Relationship Id="rId14" Type="http://schemas.openxmlformats.org/officeDocument/2006/relationships/slide" Target="slide81.xml"/><Relationship Id="rId22" Type="http://schemas.openxmlformats.org/officeDocument/2006/relationships/slide" Target="slide92.xml"/><Relationship Id="rId27" Type="http://schemas.openxmlformats.org/officeDocument/2006/relationships/slide" Target="slide9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311492"/>
            <a:ext cx="8607330" cy="957268"/>
          </a:xfrm>
        </p:spPr>
        <p:txBody>
          <a:bodyPr>
            <a:noAutofit/>
          </a:bodyPr>
          <a:lstStyle/>
          <a:p>
            <a:r>
              <a:rPr lang="en-GB" b="1" dirty="0" smtClean="0"/>
              <a:t>Unit 14 - Computer Animation</a:t>
            </a:r>
            <a:endParaRPr lang="en-US" b="1" dirty="0"/>
          </a:p>
        </p:txBody>
      </p:sp>
      <p:sp>
        <p:nvSpPr>
          <p:cNvPr id="3" name="Subtitle 2"/>
          <p:cNvSpPr>
            <a:spLocks noGrp="1"/>
          </p:cNvSpPr>
          <p:nvPr>
            <p:ph type="subTitle" idx="1"/>
          </p:nvPr>
        </p:nvSpPr>
        <p:spPr>
          <a:xfrm>
            <a:off x="971600" y="5517232"/>
            <a:ext cx="7128792" cy="1141844"/>
          </a:xfrm>
        </p:spPr>
        <p:txBody>
          <a:bodyPr>
            <a:noAutofit/>
          </a:bodyPr>
          <a:lstStyle/>
          <a:p>
            <a:pPr algn="ctr"/>
            <a:r>
              <a:rPr lang="en-GB" sz="2400"/>
              <a:t>=</a:t>
            </a:r>
            <a:r>
              <a:rPr lang="en-GB" sz="2400" smtClean="0"/>
              <a:t>Cambridge </a:t>
            </a:r>
            <a:r>
              <a:rPr lang="en-GB" sz="2400" dirty="0" smtClean="0"/>
              <a:t>TEC - Level 3</a:t>
            </a:r>
          </a:p>
          <a:p>
            <a:pPr algn="ctr"/>
            <a:r>
              <a:rPr lang="en-GB" sz="2400" dirty="0" smtClean="0"/>
              <a:t>Certificate/Diploma</a:t>
            </a:r>
          </a:p>
          <a:p>
            <a:pPr algn="ctr"/>
            <a:r>
              <a:rPr lang="en-GB" sz="2400" dirty="0" smtClean="0"/>
              <a:t>IT</a:t>
            </a:r>
            <a:endParaRPr lang="en-US" sz="2400" dirty="0"/>
          </a:p>
        </p:txBody>
      </p:sp>
      <p:pic>
        <p:nvPicPr>
          <p:cNvPr id="105474" name="Picture 2" descr="http://t1.gstatic.com/images?q=tbn:ANd9GcSC52vs3jPvhGNuk-JBEJgurObigdEVEWJymfreYi9jFNva3LH6fA"/>
          <p:cNvPicPr>
            <a:picLocks noChangeAspect="1" noChangeArrowheads="1"/>
          </p:cNvPicPr>
          <p:nvPr/>
        </p:nvPicPr>
        <p:blipFill>
          <a:blip r:embed="rId3" cstate="print"/>
          <a:srcRect/>
          <a:stretch>
            <a:fillRect/>
          </a:stretch>
        </p:blipFill>
        <p:spPr bwMode="auto">
          <a:xfrm>
            <a:off x="4716016" y="1268760"/>
            <a:ext cx="4320480" cy="3223745"/>
          </a:xfrm>
          <a:prstGeom prst="rect">
            <a:avLst/>
          </a:prstGeom>
          <a:noFill/>
        </p:spPr>
      </p:pic>
      <p:pic>
        <p:nvPicPr>
          <p:cNvPr id="105476" name="Picture 4" descr="http://t1.gstatic.com/images?q=tbn:ANd9GcS5OhdIOp2uG2_wMqBv1p5mnul_IkiskC0NSxQWuz-IEoabtJxf"/>
          <p:cNvPicPr>
            <a:picLocks noChangeAspect="1" noChangeArrowheads="1"/>
          </p:cNvPicPr>
          <p:nvPr/>
        </p:nvPicPr>
        <p:blipFill>
          <a:blip r:embed="rId4" cstate="print"/>
          <a:srcRect/>
          <a:stretch>
            <a:fillRect/>
          </a:stretch>
        </p:blipFill>
        <p:spPr bwMode="auto">
          <a:xfrm>
            <a:off x="107504" y="1268760"/>
            <a:ext cx="4547871" cy="324036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2" name="Content Placeholder 1"/>
          <p:cNvSpPr>
            <a:spLocks noGrp="1"/>
          </p:cNvSpPr>
          <p:nvPr>
            <p:ph idx="1"/>
          </p:nvPr>
        </p:nvSpPr>
        <p:spPr>
          <a:xfrm>
            <a:off x="142844" y="1412776"/>
            <a:ext cx="8749636" cy="5148096"/>
          </a:xfrm>
        </p:spPr>
        <p:txBody>
          <a:bodyPr>
            <a:noAutofit/>
          </a:bodyPr>
          <a:lstStyle/>
          <a:p>
            <a:pPr marL="365125" indent="-365125">
              <a:buNone/>
            </a:pPr>
            <a:r>
              <a:rPr lang="en-GB" sz="2000" b="1" dirty="0" smtClean="0"/>
              <a:t>You need to research the animation industry.</a:t>
            </a:r>
          </a:p>
          <a:p>
            <a:pPr marL="0" indent="0">
              <a:buNone/>
            </a:pPr>
            <a:r>
              <a:rPr lang="en-GB" sz="2000" dirty="0" smtClean="0"/>
              <a:t>Over the years, animations have  developed from sketches drawn onto 	    a piece of paper and then filmed frame by frame to complex 3D 	     computer models which can look really realistic/life-like. </a:t>
            </a:r>
          </a:p>
          <a:p>
            <a:r>
              <a:rPr lang="en-GB" sz="1800" dirty="0" smtClean="0"/>
              <a:t>Animated content can be featured in many different places not just in 	               films, but on cartoons on the television, commercials, websites and 	                 also on computer or video games.  </a:t>
            </a:r>
          </a:p>
          <a:p>
            <a:r>
              <a:rPr lang="en-GB" sz="1800" dirty="0" smtClean="0"/>
              <a:t>However, animations are still a relatively small industry but it is growing in popularity as the technology becomes more advanced and easier to create animations. </a:t>
            </a:r>
          </a:p>
          <a:p>
            <a:r>
              <a:rPr lang="en-GB" sz="1800" dirty="0" smtClean="0"/>
              <a:t>Remember animation is not just cartoons but also stop frame - where models are filmed frame by frame.</a:t>
            </a:r>
          </a:p>
          <a:p>
            <a:r>
              <a:rPr lang="en-GB" sz="1800" dirty="0" smtClean="0"/>
              <a:t>There are three main types of animation that are commonly used within films and cartoons, these are called:</a:t>
            </a:r>
          </a:p>
          <a:p>
            <a:pPr marL="3240088" lvl="1"/>
            <a:r>
              <a:rPr lang="en-GB" sz="1800" b="1" dirty="0" smtClean="0"/>
              <a:t>Stop frame </a:t>
            </a:r>
          </a:p>
          <a:p>
            <a:pPr marL="3240088" lvl="1"/>
            <a:r>
              <a:rPr lang="en-GB" sz="1800" b="1" dirty="0" smtClean="0"/>
              <a:t>Cell animation </a:t>
            </a:r>
          </a:p>
          <a:p>
            <a:pPr marL="3240088" lvl="1"/>
            <a:r>
              <a:rPr lang="en-GB" sz="1800" b="1" dirty="0" smtClean="0"/>
              <a:t>CGI (Computer Generated Image)</a:t>
            </a:r>
          </a:p>
          <a:p>
            <a:endParaRPr lang="en-GB" sz="1800" dirty="0" smtClean="0"/>
          </a:p>
        </p:txBody>
      </p:sp>
      <p:sp>
        <p:nvSpPr>
          <p:cNvPr id="3" name="Title 2"/>
          <p:cNvSpPr>
            <a:spLocks noGrp="1"/>
          </p:cNvSpPr>
          <p:nvPr>
            <p:ph type="title"/>
          </p:nvPr>
        </p:nvSpPr>
        <p:spPr>
          <a:xfrm>
            <a:off x="0" y="411504"/>
            <a:ext cx="9144000" cy="857256"/>
          </a:xfrm>
        </p:spPr>
        <p:txBody>
          <a:bodyPr>
            <a:noAutofit/>
          </a:bodyPr>
          <a:lstStyle/>
          <a:p>
            <a:r>
              <a:rPr lang="en-GB" sz="4000" dirty="0" smtClean="0"/>
              <a:t> 1 - Introduction to the Animation Industry</a:t>
            </a:r>
            <a:endParaRPr lang="en-GB" sz="4000" dirty="0"/>
          </a:p>
        </p:txBody>
      </p:sp>
      <p:pic>
        <p:nvPicPr>
          <p:cNvPr id="9218" name="Picture 2" descr="http://www.animationarchive.org/pics/joeidevivre01.jpg"/>
          <p:cNvPicPr>
            <a:picLocks noChangeAspect="1" noChangeArrowheads="1"/>
          </p:cNvPicPr>
          <p:nvPr/>
        </p:nvPicPr>
        <p:blipFill>
          <a:blip r:embed="rId5" cstate="print"/>
          <a:srcRect/>
          <a:stretch>
            <a:fillRect/>
          </a:stretch>
        </p:blipFill>
        <p:spPr bwMode="auto">
          <a:xfrm>
            <a:off x="7812011" y="0"/>
            <a:ext cx="1331989" cy="998992"/>
          </a:xfrm>
          <a:prstGeom prst="rect">
            <a:avLst/>
          </a:prstGeom>
          <a:noFill/>
        </p:spPr>
      </p:pic>
      <p:pic>
        <p:nvPicPr>
          <p:cNvPr id="9220" name="Picture 4" descr="http://static.guim.co.uk/sys-images/Film/Pix/pictures/2010/1/15/1263574162388/Avatar-2009-001.jpg"/>
          <p:cNvPicPr>
            <a:picLocks noChangeAspect="1" noChangeArrowheads="1"/>
          </p:cNvPicPr>
          <p:nvPr/>
        </p:nvPicPr>
        <p:blipFill>
          <a:blip r:embed="rId6" cstate="print"/>
          <a:srcRect/>
          <a:stretch>
            <a:fillRect/>
          </a:stretch>
        </p:blipFill>
        <p:spPr bwMode="auto">
          <a:xfrm>
            <a:off x="7236296" y="2132856"/>
            <a:ext cx="1907704" cy="1296144"/>
          </a:xfrm>
          <a:prstGeom prst="rect">
            <a:avLst/>
          </a:prstGeom>
          <a:noFill/>
        </p:spPr>
      </p:pic>
      <p:pic>
        <p:nvPicPr>
          <p:cNvPr id="9222" name="Picture 6" descr="http://1.bp.blogspot.com/_MbYeHpPpWCM/SxVFmDxVsXI/AAAAAAAAEwE/x7y0u0ahg_8/s1600/0007blogThe-Wrong-Trousers-wallace-and-gromit-343158_500_375.jpg"/>
          <p:cNvPicPr>
            <a:picLocks noChangeAspect="1" noChangeArrowheads="1"/>
          </p:cNvPicPr>
          <p:nvPr/>
        </p:nvPicPr>
        <p:blipFill>
          <a:blip r:embed="rId7" cstate="print"/>
          <a:srcRect/>
          <a:stretch>
            <a:fillRect/>
          </a:stretch>
        </p:blipFill>
        <p:spPr bwMode="auto">
          <a:xfrm>
            <a:off x="7607829" y="980728"/>
            <a:ext cx="1536171" cy="1152128"/>
          </a:xfrm>
          <a:prstGeom prst="rect">
            <a:avLst/>
          </a:prstGeom>
          <a:noFill/>
        </p:spPr>
      </p:pic>
      <p:sp>
        <p:nvSpPr>
          <p:cNvPr id="8" name="Round Same Side Corner Rectangle 7">
            <a:hlinkClick r:id="rId8"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2758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2" name="Content Placeholder 1"/>
          <p:cNvSpPr>
            <a:spLocks noGrp="1"/>
          </p:cNvSpPr>
          <p:nvPr>
            <p:ph idx="1"/>
          </p:nvPr>
        </p:nvSpPr>
        <p:spPr>
          <a:xfrm>
            <a:off x="142844" y="1377248"/>
            <a:ext cx="8821644" cy="5508136"/>
          </a:xfrm>
        </p:spPr>
        <p:txBody>
          <a:bodyPr>
            <a:normAutofit/>
          </a:bodyPr>
          <a:lstStyle/>
          <a:p>
            <a:r>
              <a:rPr lang="en-GB" sz="1800" dirty="0" smtClean="0"/>
              <a:t>Has been around for many years dating all the way back to the Egyptian times. Egyptian art may not seem like the animation of moving images that we associate with nowadays, but it still uses the same types of techniques which are used in animations today. </a:t>
            </a:r>
          </a:p>
          <a:p>
            <a:pPr lvl="1"/>
            <a:r>
              <a:rPr lang="en-GB" sz="1600" dirty="0" smtClean="0"/>
              <a:t>Early examples of animations date back to over 32,000 years ago - Known as cave paintings which were paintings over animals which looked to have a multiple legs, to illustrate motion that the animals were moving. As these were only still images on a wall, they cannot be truly classed as animation as we know it today. </a:t>
            </a:r>
          </a:p>
          <a:p>
            <a:r>
              <a:rPr lang="en-GB" sz="1800" dirty="0" smtClean="0"/>
              <a:t>In the 1800s, the invention of flip books meant that you could have an image of a character moving in different sequences </a:t>
            </a:r>
            <a:r>
              <a:rPr lang="en-GB" sz="1800" dirty="0" smtClean="0">
                <a:sym typeface="Wingdings" pitchFamily="2" charset="2"/>
              </a:rPr>
              <a:t> </a:t>
            </a:r>
            <a:r>
              <a:rPr lang="en-GB" sz="1800" dirty="0" smtClean="0"/>
              <a:t>when you flipped the book it would look like the character is actually moving</a:t>
            </a:r>
          </a:p>
          <a:p>
            <a:r>
              <a:rPr lang="en-GB" sz="1800" dirty="0" smtClean="0"/>
              <a:t>Mickey Mouse is an animated cartoon character which was created in 1928 by Walt Disney and </a:t>
            </a:r>
            <a:r>
              <a:rPr lang="en-GB" sz="1800" dirty="0" err="1" smtClean="0"/>
              <a:t>Ub</a:t>
            </a:r>
            <a:r>
              <a:rPr lang="en-GB" sz="1800" dirty="0" smtClean="0"/>
              <a:t> </a:t>
            </a:r>
            <a:r>
              <a:rPr lang="en-GB" sz="1800" dirty="0" err="1" smtClean="0"/>
              <a:t>Iwerks</a:t>
            </a:r>
            <a:r>
              <a:rPr lang="en-GB" sz="1800" dirty="0" smtClean="0"/>
              <a:t>. </a:t>
            </a:r>
          </a:p>
          <a:p>
            <a:pPr lvl="1"/>
            <a:r>
              <a:rPr lang="en-GB" sz="1600" dirty="0" smtClean="0"/>
              <a:t>One of the first animated cartoons in which Mickey appeared in was a short animated cartoon and the animation techniques that were used for it was basically done by firstly drawing the background on a piece of paper and then placing the character in one place and recording this, they would then take this piece of paper off and place another piece of paper on top of the background of the character in a different motion and recording this motion to make it look like 		the character is moving. </a:t>
            </a:r>
            <a:endParaRPr lang="en-GB" sz="1600" dirty="0"/>
          </a:p>
        </p:txBody>
      </p:sp>
      <p:sp>
        <p:nvSpPr>
          <p:cNvPr id="3" name="Title 2"/>
          <p:cNvSpPr>
            <a:spLocks noGrp="1"/>
          </p:cNvSpPr>
          <p:nvPr>
            <p:ph type="title"/>
          </p:nvPr>
        </p:nvSpPr>
        <p:spPr>
          <a:xfrm>
            <a:off x="0" y="411504"/>
            <a:ext cx="9144000" cy="857256"/>
          </a:xfrm>
        </p:spPr>
        <p:txBody>
          <a:bodyPr>
            <a:noAutofit/>
          </a:bodyPr>
          <a:lstStyle/>
          <a:p>
            <a:r>
              <a:rPr lang="en-GB" sz="4000" dirty="0" smtClean="0"/>
              <a:t> 1 - Introduction to the Animation Industry</a:t>
            </a:r>
            <a:endParaRPr lang="en-GB" sz="4000" dirty="0"/>
          </a:p>
        </p:txBody>
      </p:sp>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36712"/>
            <a:ext cx="8640960" cy="5525236"/>
          </a:xfrm>
        </p:spPr>
        <p:txBody>
          <a:bodyPr>
            <a:normAutofit/>
          </a:bodyPr>
          <a:lstStyle/>
          <a:p>
            <a:pPr marL="0" indent="0">
              <a:buNone/>
            </a:pPr>
            <a:r>
              <a:rPr lang="en-GB" sz="2000" dirty="0" smtClean="0"/>
              <a:t>Over the years, the uses/purposes of animation has increased dramatically for different industries, such as:</a:t>
            </a:r>
          </a:p>
          <a:p>
            <a:r>
              <a:rPr lang="en-GB" sz="2000" dirty="0" smtClean="0"/>
              <a:t>Entertainment (Music, TV &amp; Cinema)</a:t>
            </a:r>
          </a:p>
          <a:p>
            <a:r>
              <a:rPr lang="en-GB" sz="2000" dirty="0" smtClean="0"/>
              <a:t>Education (training and safety videos)</a:t>
            </a:r>
          </a:p>
          <a:p>
            <a:r>
              <a:rPr lang="en-GB" sz="2000" dirty="0" smtClean="0"/>
              <a:t>Simulations (demonstrations for medical, flight, architectural designs, etc..)</a:t>
            </a:r>
          </a:p>
          <a:p>
            <a:r>
              <a:rPr lang="en-GB" sz="2000" dirty="0" smtClean="0"/>
              <a:t>Mobile Applications (Games, Mobile Phone Apps)</a:t>
            </a:r>
          </a:p>
          <a:p>
            <a:r>
              <a:rPr lang="en-GB" sz="2000" dirty="0" smtClean="0"/>
              <a:t>Marketing (promotions - adverts, banner ads)</a:t>
            </a:r>
          </a:p>
          <a:p>
            <a:pPr marL="0" indent="0">
              <a:buNone/>
            </a:pPr>
            <a:r>
              <a:rPr lang="en-GB" sz="2400" b="1" i="1" dirty="0" smtClean="0"/>
              <a:t>------------------------------------------------------------------------------------------</a:t>
            </a:r>
          </a:p>
          <a:p>
            <a:pPr marL="0" indent="0">
              <a:buNone/>
            </a:pPr>
            <a:r>
              <a:rPr lang="en-GB" sz="1800" b="1" i="1" dirty="0" smtClean="0"/>
              <a:t>Task 2 (P2)</a:t>
            </a:r>
            <a:r>
              <a:rPr lang="en-GB" sz="1800" b="1" dirty="0" smtClean="0"/>
              <a:t> - </a:t>
            </a:r>
            <a:r>
              <a:rPr lang="en-GB" sz="1800" dirty="0" smtClean="0"/>
              <a:t>Research and explore the different uses/purposes of animation used by the different industries</a:t>
            </a:r>
          </a:p>
          <a:p>
            <a:r>
              <a:rPr lang="en-GB" sz="1800" dirty="0" smtClean="0"/>
              <a:t>Give examples and in-depth analysis of how each one is/was used</a:t>
            </a:r>
          </a:p>
          <a:p>
            <a:pPr marL="0" indent="0">
              <a:buNone/>
            </a:pPr>
            <a:r>
              <a:rPr lang="en-GB" sz="1800" b="1" i="1" dirty="0" smtClean="0"/>
              <a:t>Task 3 (M2)</a:t>
            </a:r>
            <a:r>
              <a:rPr lang="en-GB" sz="1800" b="1" dirty="0" smtClean="0"/>
              <a:t> - </a:t>
            </a:r>
            <a:r>
              <a:rPr lang="en-GB" sz="1800" dirty="0" smtClean="0"/>
              <a:t>Describe the benefits of using animation within media for the different industries covered in Task 2</a:t>
            </a:r>
          </a:p>
          <a:p>
            <a:r>
              <a:rPr lang="en-GB" sz="1800" dirty="0" smtClean="0"/>
              <a:t>Give examples and in-depth analysis of how each one is/was used</a:t>
            </a:r>
          </a:p>
          <a:p>
            <a:pPr>
              <a:buNone/>
            </a:pPr>
            <a:endParaRPr lang="en-GB" sz="1800" dirty="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95480"/>
            <a:ext cx="9144000" cy="713240"/>
          </a:xfrm>
        </p:spPr>
        <p:txBody>
          <a:bodyPr>
            <a:normAutofit/>
          </a:bodyPr>
          <a:lstStyle/>
          <a:p>
            <a:r>
              <a:rPr lang="en-GB" sz="4000" dirty="0" smtClean="0"/>
              <a:t> 2 - Use of Animation</a:t>
            </a:r>
            <a:endParaRPr lang="en-GB" sz="4000" dirty="0"/>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04034"/>
            <a:ext cx="8686800" cy="4929222"/>
          </a:xfrm>
        </p:spPr>
        <p:txBody>
          <a:bodyPr>
            <a:noAutofit/>
          </a:bodyPr>
          <a:lstStyle/>
          <a:p>
            <a:pPr marL="0" indent="0">
              <a:buNone/>
            </a:pPr>
            <a:r>
              <a:rPr lang="en-GB" sz="1800" dirty="0" smtClean="0"/>
              <a:t>You need to cover the animation technology that has been and continues to be used in this industry.</a:t>
            </a:r>
          </a:p>
          <a:p>
            <a:r>
              <a:rPr lang="en-GB" sz="1800" dirty="0" smtClean="0"/>
              <a:t>Animation technology has changed dramatically over the last 20 years, which has allowed animators imagination to go wild with spectacular effect</a:t>
            </a:r>
          </a:p>
          <a:p>
            <a:r>
              <a:rPr lang="en-GB" sz="1800" dirty="0" smtClean="0"/>
              <a:t>Many different technologies exist - which are given below and covered in more detail over the </a:t>
            </a:r>
            <a:r>
              <a:rPr lang="en-GB" sz="1800" b="1" u="sng" dirty="0" smtClean="0">
                <a:hlinkClick r:id="rId3" action="ppaction://hlinksldjump"/>
              </a:rPr>
              <a:t>next 12 slides</a:t>
            </a:r>
            <a:endParaRPr lang="en-GB" sz="1800" b="1" u="sng" dirty="0" smtClean="0"/>
          </a:p>
          <a:p>
            <a:pPr>
              <a:buNone/>
            </a:pPr>
            <a:endParaRPr lang="en-GB" sz="1600" b="1" dirty="0" smtClean="0">
              <a:hlinkClick r:id="rId4"/>
            </a:endParaRPr>
          </a:p>
          <a:p>
            <a:pPr>
              <a:buNone/>
            </a:pPr>
            <a:endParaRPr lang="en-GB" sz="1600" b="1" dirty="0" smtClean="0">
              <a:hlinkClick r:id="rId4"/>
            </a:endParaRPr>
          </a:p>
          <a:p>
            <a:pPr>
              <a:buNone/>
            </a:pPr>
            <a:endParaRPr lang="en-GB" sz="1600" b="1" dirty="0" smtClean="0">
              <a:hlinkClick r:id="rId4"/>
            </a:endParaRPr>
          </a:p>
          <a:p>
            <a:pPr>
              <a:buNone/>
            </a:pPr>
            <a:endParaRPr lang="en-GB" sz="1600" b="1" dirty="0" smtClean="0">
              <a:hlinkClick r:id="rId4"/>
            </a:endParaRPr>
          </a:p>
          <a:p>
            <a:pPr>
              <a:buNone/>
            </a:pPr>
            <a:endParaRPr lang="en-GB" sz="1600" b="1" dirty="0" smtClean="0">
              <a:hlinkClick r:id="rId4"/>
            </a:endParaRPr>
          </a:p>
          <a:p>
            <a:pPr>
              <a:buNone/>
            </a:pPr>
            <a:endParaRPr lang="en-GB" sz="1600" b="1" dirty="0" smtClean="0">
              <a:hlinkClick r:id="rId4"/>
            </a:endParaRPr>
          </a:p>
          <a:p>
            <a:pPr>
              <a:buNone/>
            </a:pPr>
            <a:endParaRPr lang="en-GB" sz="1800" b="1" dirty="0" smtClean="0">
              <a:hlinkClick r:id="rId4"/>
            </a:endParaRPr>
          </a:p>
          <a:p>
            <a:pPr algn="ctr">
              <a:buNone/>
            </a:pPr>
            <a:r>
              <a:rPr lang="en-GB" sz="2000" b="1" dirty="0" smtClean="0">
                <a:hlinkClick r:id="rId4"/>
              </a:rPr>
              <a:t>http://en.wikipedia.org/wiki/History_of_animation</a:t>
            </a:r>
            <a:endParaRPr lang="en-GB" sz="2000" b="1" dirty="0" smtClean="0"/>
          </a:p>
          <a:p>
            <a:pPr marL="0" indent="0">
              <a:buNone/>
            </a:pPr>
            <a:r>
              <a:rPr lang="en-GB" sz="2400" b="1" i="1" dirty="0" smtClean="0"/>
              <a:t>------------------------------------------------------------------------------------------</a:t>
            </a:r>
          </a:p>
          <a:p>
            <a:pPr marL="0" indent="0">
              <a:buNone/>
            </a:pPr>
            <a:r>
              <a:rPr lang="en-GB" sz="1800" b="1" i="1" dirty="0" smtClean="0"/>
              <a:t>	Task 4 (P1.2)</a:t>
            </a:r>
            <a:r>
              <a:rPr lang="en-GB" sz="1800" b="1" dirty="0" smtClean="0"/>
              <a:t> - </a:t>
            </a:r>
            <a:r>
              <a:rPr lang="en-GB" sz="1800" dirty="0" smtClean="0"/>
              <a:t>Research and explore the different types of animation 			technologies used within the industry.  </a:t>
            </a:r>
          </a:p>
          <a:p>
            <a:pPr marL="3313113" indent="-255588"/>
            <a:r>
              <a:rPr lang="en-GB" sz="1800" dirty="0" smtClean="0"/>
              <a:t>Give examples and analyse how each one is/was used</a:t>
            </a:r>
          </a:p>
        </p:txBody>
      </p:sp>
      <p:graphicFrame>
        <p:nvGraphicFramePr>
          <p:cNvPr id="15" name="Table 14"/>
          <p:cNvGraphicFramePr>
            <a:graphicFrameLocks noGrp="1"/>
          </p:cNvGraphicFramePr>
          <p:nvPr/>
        </p:nvGraphicFramePr>
        <p:xfrm>
          <a:off x="251520" y="2636912"/>
          <a:ext cx="8640960" cy="2286000"/>
        </p:xfrm>
        <a:graphic>
          <a:graphicData uri="http://schemas.openxmlformats.org/drawingml/2006/table">
            <a:tbl>
              <a:tblPr firstRow="1" bandRow="1">
                <a:tableStyleId>{5C22544A-7EE6-4342-B048-85BDC9FD1C3A}</a:tableStyleId>
              </a:tblPr>
              <a:tblGrid>
                <a:gridCol w="1728192"/>
                <a:gridCol w="1728192"/>
                <a:gridCol w="1728192"/>
                <a:gridCol w="1728192"/>
                <a:gridCol w="1728192"/>
              </a:tblGrid>
              <a:tr h="144016">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3" action="ppaction://hlinksldjump"/>
                        </a:rPr>
                        <a:t>Zoetrope</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5" action="ppaction://hlinksldjump"/>
                        </a:rPr>
                        <a:t>Cell Animation</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hlinkClick r:id="rId6" action="ppaction://hlinksldjump"/>
                        </a:rPr>
                        <a:t>Stop Motion / Stop Frame</a:t>
                      </a:r>
                      <a:endParaRPr lang="en-GB" sz="1600" b="1" dirty="0" smtClean="0">
                        <a:solidFill>
                          <a:schemeClr val="tx1"/>
                        </a:solidFill>
                        <a:latin typeface="Calibri" pitchFamily="34" charset="0"/>
                        <a:cs typeface="Calibri" pitchFamily="34" charset="0"/>
                      </a:endParaRP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Puppet </a:t>
                      </a: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Clay </a:t>
                      </a: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Model</a:t>
                      </a: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Object </a:t>
                      </a: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Graphic</a:t>
                      </a: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Pixilation</a:t>
                      </a:r>
                    </a:p>
                    <a:p>
                      <a:pPr marL="342900" lvl="0" indent="-342900">
                        <a:buFont typeface="Arial" pitchFamily="34" charset="0"/>
                        <a:buChar char="•"/>
                      </a:pPr>
                      <a:r>
                        <a:rPr kumimoji="0" lang="en-GB" sz="1600" b="1" i="0" kern="1200" dirty="0" err="1" smtClean="0">
                          <a:solidFill>
                            <a:schemeClr val="tx1"/>
                          </a:solidFill>
                          <a:latin typeface="Calibri" pitchFamily="34" charset="0"/>
                          <a:ea typeface="+mn-ea"/>
                          <a:cs typeface="Calibri" pitchFamily="34" charset="0"/>
                        </a:rPr>
                        <a:t>Rotoscoping</a:t>
                      </a:r>
                      <a:r>
                        <a:rPr kumimoji="0" lang="en-GB" sz="1600" b="1" i="0" kern="1200" dirty="0" smtClean="0">
                          <a:solidFill>
                            <a:schemeClr val="tx1"/>
                          </a:solidFill>
                          <a:latin typeface="Calibri" pitchFamily="34" charset="0"/>
                          <a:ea typeface="+mn-ea"/>
                          <a:cs typeface="Calibri" pitchFamily="34" charset="0"/>
                        </a:rPr>
                        <a:t> </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7" action="ppaction://hlinksldjump"/>
                        </a:rPr>
                        <a:t>CGI</a:t>
                      </a:r>
                      <a:endParaRPr lang="en-GB" sz="1600" b="1" dirty="0" smtClean="0">
                        <a:solidFill>
                          <a:schemeClr val="tx1"/>
                        </a:solidFill>
                        <a:latin typeface="Calibri" pitchFamily="34" charset="0"/>
                        <a:cs typeface="Calibri" pitchFamily="34" charset="0"/>
                      </a:endParaRPr>
                    </a:p>
                    <a:p>
                      <a:pPr marL="342900" marR="0" lvl="1" indent="-342900" algn="ctr" defTabSz="914400" rtl="0" eaLnBrk="1" fontAlgn="auto" latinLnBrk="0" hangingPunct="1">
                        <a:lnSpc>
                          <a:spcPct val="100000"/>
                        </a:lnSpc>
                        <a:spcBef>
                          <a:spcPts val="0"/>
                        </a:spcBef>
                        <a:spcAft>
                          <a:spcPts val="0"/>
                        </a:spcAft>
                        <a:buClrTx/>
                        <a:buSzTx/>
                        <a:buFont typeface="Arial" pitchFamily="34" charset="0"/>
                        <a:buChar char="•"/>
                        <a:tabLst/>
                        <a:defRPr/>
                      </a:pPr>
                      <a:r>
                        <a:rPr lang="en-GB" sz="1600" b="1" dirty="0" smtClean="0">
                          <a:solidFill>
                            <a:schemeClr val="tx1"/>
                          </a:solidFill>
                          <a:latin typeface="Calibri" pitchFamily="34" charset="0"/>
                          <a:cs typeface="Calibri" pitchFamily="34" charset="0"/>
                        </a:rPr>
                        <a:t>2D Rendering</a:t>
                      </a:r>
                    </a:p>
                    <a:p>
                      <a:pPr marL="342900" marR="0" lvl="1" indent="-342900" algn="ctr" defTabSz="914400" rtl="0" eaLnBrk="1" fontAlgn="auto" latinLnBrk="0" hangingPunct="1">
                        <a:lnSpc>
                          <a:spcPct val="100000"/>
                        </a:lnSpc>
                        <a:spcBef>
                          <a:spcPts val="0"/>
                        </a:spcBef>
                        <a:spcAft>
                          <a:spcPts val="0"/>
                        </a:spcAft>
                        <a:buClrTx/>
                        <a:buSzTx/>
                        <a:buFont typeface="Arial" pitchFamily="34" charset="0"/>
                        <a:buChar char="•"/>
                        <a:tabLst/>
                        <a:defRPr/>
                      </a:pPr>
                      <a:r>
                        <a:rPr lang="en-GB" sz="1600" b="1" dirty="0" smtClean="0">
                          <a:solidFill>
                            <a:schemeClr val="tx1"/>
                          </a:solidFill>
                          <a:latin typeface="Calibri" pitchFamily="34" charset="0"/>
                          <a:cs typeface="Calibri" pitchFamily="34" charset="0"/>
                        </a:rPr>
                        <a:t>3D Rendering</a:t>
                      </a:r>
                    </a:p>
                    <a:p>
                      <a:pPr algn="ct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8" action="ppaction://hlinksldjump"/>
                        </a:rPr>
                        <a:t>Flipbooks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pic>
        <p:nvPicPr>
          <p:cNvPr id="16" name="Picture 15" descr="home.jpg">
            <a:hlinkClick r:id="rId9" action="ppaction://hlinksldjump"/>
          </p:cNvPr>
          <p:cNvPicPr>
            <a:picLocks noChangeAspect="1"/>
          </p:cNvPicPr>
          <p:nvPr/>
        </p:nvPicPr>
        <p:blipFill>
          <a:blip r:embed="rId10"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7" name="Round Same Side Corner Rectangle 16">
            <a:hlinkClick r:id="rId11"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332656"/>
            <a:ext cx="8686800" cy="476696"/>
          </a:xfrm>
        </p:spPr>
        <p:txBody>
          <a:bodyPr>
            <a:noAutofit/>
          </a:bodyPr>
          <a:lstStyle/>
          <a:p>
            <a:r>
              <a:rPr lang="en-GB" sz="4000" dirty="0" smtClean="0"/>
              <a:t> 3 - Types of Animations</a:t>
            </a:r>
            <a:endParaRPr lang="en-GB" sz="4000" dirty="0"/>
          </a:p>
        </p:txBody>
      </p:sp>
      <p:sp>
        <p:nvSpPr>
          <p:cNvPr id="7" name="Round Same Side Corner Rectangle 6">
            <a:hlinkClick r:id="rId12"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13"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14"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5"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6"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7"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8"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9"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8" name="Round Same Side Corner Rectangle 17">
            <a:hlinkClick r:id="rId20"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9" name="Round Same Side Corner Rectangle 18">
            <a:hlinkClick r:id="rId21"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0" name="Round Same Side Corner Rectangle 19">
            <a:hlinkClick r:id="rId22"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836712"/>
            <a:ext cx="8749636" cy="5148096"/>
          </a:xfrm>
        </p:spPr>
        <p:txBody>
          <a:bodyPr>
            <a:normAutofit/>
          </a:bodyPr>
          <a:lstStyle/>
          <a:p>
            <a:pPr marL="0" indent="0">
              <a:buNone/>
            </a:pPr>
            <a:r>
              <a:rPr lang="en-GB" sz="2000" b="1" dirty="0" smtClean="0"/>
              <a:t>Zoetrope</a:t>
            </a:r>
            <a:endParaRPr lang="en-GB" sz="2000" dirty="0" smtClean="0"/>
          </a:p>
          <a:p>
            <a:r>
              <a:rPr lang="en-GB" sz="2000" dirty="0" smtClean="0"/>
              <a:t>A device consisting of a cylinder with holes, or slits, cut 		         around the side of it enabling you to see through the sides. </a:t>
            </a:r>
          </a:p>
          <a:p>
            <a:r>
              <a:rPr lang="en-GB" sz="2000" dirty="0" smtClean="0"/>
              <a:t>The cylinder is positioned on a stand so that it can spin. Inside the cylinder is a strip of paper with images drawn on it, each of these images is like a cell in an animation so as the cylinder spins and you look through the slits in the side it looks as though the images are moving, provided of course that the images are drawn in a way that translates to a movement.</a:t>
            </a:r>
          </a:p>
          <a:p>
            <a:r>
              <a:rPr lang="en-GB" sz="2000" dirty="0" smtClean="0"/>
              <a:t>The images don't have to been drawn images, they can be photos too. You will find that when you view the images through the slits in the side of the cylinder that it tends to make the image thinner, so photos may look a little strange.</a:t>
            </a:r>
          </a:p>
          <a:p>
            <a:r>
              <a:rPr lang="en-GB" sz="2000" b="1" dirty="0" smtClean="0"/>
              <a:t>When was it invented? - </a:t>
            </a:r>
            <a:r>
              <a:rPr lang="en-GB" sz="2000" dirty="0" smtClean="0"/>
              <a:t>William George Horner, a British Mathematician from Bristol, invented the zoetrope in 1834 although then it was known as the </a:t>
            </a:r>
            <a:r>
              <a:rPr lang="en-GB" sz="2000" dirty="0" err="1" smtClean="0"/>
              <a:t>Daedalum</a:t>
            </a:r>
            <a:r>
              <a:rPr lang="en-GB" sz="2000" dirty="0" smtClean="0"/>
              <a:t> which means "wheel of the devil". </a:t>
            </a:r>
          </a:p>
          <a:p>
            <a:endParaRPr lang="en-GB" sz="2000" dirty="0"/>
          </a:p>
        </p:txBody>
      </p:sp>
      <p:pic>
        <p:nvPicPr>
          <p:cNvPr id="6" name="Picture 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pic>
        <p:nvPicPr>
          <p:cNvPr id="89090" name="Picture 2" descr="http://t2.gstatic.com/images?q=tbn:ANd9GcQLkhV9n7idzE2E3gu7eeOMri9dUU3Wg0MCZsEfqSQ2qveQ6mZjuw"/>
          <p:cNvPicPr>
            <a:picLocks noChangeAspect="1" noChangeArrowheads="1"/>
          </p:cNvPicPr>
          <p:nvPr/>
        </p:nvPicPr>
        <p:blipFill>
          <a:blip r:embed="rId6" cstate="print"/>
          <a:srcRect/>
          <a:stretch>
            <a:fillRect/>
          </a:stretch>
        </p:blipFill>
        <p:spPr bwMode="auto">
          <a:xfrm>
            <a:off x="7164288" y="0"/>
            <a:ext cx="1979712" cy="1885031"/>
          </a:xfrm>
          <a:prstGeom prst="rect">
            <a:avLst/>
          </a:prstGeom>
          <a:noFill/>
        </p:spPr>
      </p:pic>
      <p:sp>
        <p:nvSpPr>
          <p:cNvPr id="3" name="Title 2"/>
          <p:cNvSpPr>
            <a:spLocks noGrp="1"/>
          </p:cNvSpPr>
          <p:nvPr>
            <p:ph type="title"/>
          </p:nvPr>
        </p:nvSpPr>
        <p:spPr>
          <a:xfrm>
            <a:off x="35496" y="116632"/>
            <a:ext cx="8388424" cy="857256"/>
          </a:xfrm>
        </p:spPr>
        <p:txBody>
          <a:bodyPr>
            <a:noAutofit/>
          </a:bodyPr>
          <a:lstStyle/>
          <a:p>
            <a:r>
              <a:rPr lang="en-GB" sz="4000" dirty="0" smtClean="0"/>
              <a:t> 3 - Types of Animations</a:t>
            </a:r>
            <a:endParaRPr lang="en-GB" sz="4000" dirty="0"/>
          </a:p>
        </p:txBody>
      </p:sp>
      <p:sp>
        <p:nvSpPr>
          <p:cNvPr id="8" name="Round Same Side Corner Rectangle 7">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0"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1"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2"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3"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4"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6"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7"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Title 2"/>
          <p:cNvSpPr>
            <a:spLocks noGrp="1"/>
          </p:cNvSpPr>
          <p:nvPr>
            <p:ph type="title"/>
          </p:nvPr>
        </p:nvSpPr>
        <p:spPr>
          <a:xfrm>
            <a:off x="35496" y="116632"/>
            <a:ext cx="6444208" cy="857256"/>
          </a:xfrm>
        </p:spPr>
        <p:txBody>
          <a:bodyPr>
            <a:noAutofit/>
          </a:bodyPr>
          <a:lstStyle/>
          <a:p>
            <a:r>
              <a:rPr lang="en-GB" sz="4000" dirty="0" smtClean="0"/>
              <a:t> 3 - Types of Animations</a:t>
            </a:r>
            <a:endParaRPr lang="en-GB" sz="4000" dirty="0"/>
          </a:p>
        </p:txBody>
      </p:sp>
      <p:pic>
        <p:nvPicPr>
          <p:cNvPr id="5" name="Picture 4"/>
          <p:cNvPicPr/>
          <p:nvPr/>
        </p:nvPicPr>
        <p:blipFill>
          <a:blip r:embed="rId5" cstate="print">
            <a:clrChange>
              <a:clrFrom>
                <a:srgbClr val="F5F5F5"/>
              </a:clrFrom>
              <a:clrTo>
                <a:srgbClr val="F5F5F5">
                  <a:alpha val="0"/>
                </a:srgbClr>
              </a:clrTo>
            </a:clrChange>
          </a:blip>
          <a:srcRect b="17565"/>
          <a:stretch>
            <a:fillRect/>
          </a:stretch>
        </p:blipFill>
        <p:spPr bwMode="auto">
          <a:xfrm>
            <a:off x="5220073" y="0"/>
            <a:ext cx="3960440" cy="1268759"/>
          </a:xfrm>
          <a:prstGeom prst="rect">
            <a:avLst/>
          </a:prstGeom>
          <a:noFill/>
          <a:ln w="9525">
            <a:noFill/>
            <a:miter lim="800000"/>
            <a:headEnd/>
            <a:tailEnd/>
          </a:ln>
        </p:spPr>
      </p:pic>
      <p:sp>
        <p:nvSpPr>
          <p:cNvPr id="2" name="Content Placeholder 1"/>
          <p:cNvSpPr>
            <a:spLocks noGrp="1"/>
          </p:cNvSpPr>
          <p:nvPr>
            <p:ph idx="1"/>
          </p:nvPr>
        </p:nvSpPr>
        <p:spPr>
          <a:xfrm>
            <a:off x="142844" y="836712"/>
            <a:ext cx="8821644" cy="6021288"/>
          </a:xfrm>
        </p:spPr>
        <p:txBody>
          <a:bodyPr>
            <a:normAutofit/>
          </a:bodyPr>
          <a:lstStyle/>
          <a:p>
            <a:pPr marL="0" indent="0">
              <a:buNone/>
            </a:pPr>
            <a:r>
              <a:rPr lang="en-GB" sz="2000" b="1" dirty="0" smtClean="0"/>
              <a:t>Cell Animation</a:t>
            </a:r>
            <a:endParaRPr lang="en-GB" sz="2000" dirty="0" smtClean="0"/>
          </a:p>
          <a:p>
            <a:pPr marL="0" indent="0">
              <a:buNone/>
            </a:pPr>
            <a:r>
              <a:rPr lang="en-GB" sz="2000" dirty="0" smtClean="0"/>
              <a:t>Cell animation is considered to be the traditional form of animation</a:t>
            </a:r>
          </a:p>
          <a:p>
            <a:r>
              <a:rPr lang="en-GB" sz="1800" dirty="0" smtClean="0"/>
              <a:t>This is in the form of </a:t>
            </a:r>
            <a:r>
              <a:rPr lang="en-GB" sz="1800" b="1" dirty="0" smtClean="0"/>
              <a:t>each frame being hand drawn</a:t>
            </a:r>
            <a:r>
              <a:rPr lang="en-GB" sz="1800" dirty="0" smtClean="0"/>
              <a:t>, that </a:t>
            </a:r>
            <a:r>
              <a:rPr lang="en-GB" sz="1800" b="1" dirty="0" smtClean="0"/>
              <a:t>a set of frames </a:t>
            </a:r>
            <a:r>
              <a:rPr lang="en-GB" sz="1800" dirty="0" smtClean="0"/>
              <a:t>are made and then put </a:t>
            </a:r>
            <a:r>
              <a:rPr lang="en-GB" sz="1800" b="1" dirty="0" smtClean="0"/>
              <a:t>together in a sequence </a:t>
            </a:r>
            <a:r>
              <a:rPr lang="en-GB" sz="1800" dirty="0" smtClean="0"/>
              <a:t>to commence the animation. </a:t>
            </a:r>
          </a:p>
          <a:p>
            <a:r>
              <a:rPr lang="en-GB" sz="1800" dirty="0" smtClean="0"/>
              <a:t>With cell animation, as with other forms of animation it will generally begin with storyboards with character guides or templates created so that other designers will know what to do and they will create different images for the animation reel and then they are put into the animation process. </a:t>
            </a:r>
          </a:p>
          <a:p>
            <a:r>
              <a:rPr lang="en-GB" sz="1800" dirty="0" smtClean="0"/>
              <a:t>The traditional means of having a background cell which does not change and overlay cells which do, with these differences filmed frame by frame to build up the animation</a:t>
            </a:r>
          </a:p>
          <a:p>
            <a:pPr lvl="2"/>
            <a:r>
              <a:rPr lang="en-GB" sz="1800" b="1" i="1" dirty="0" smtClean="0"/>
              <a:t>Examples include: Cartoons such as		,	      , etc...</a:t>
            </a:r>
          </a:p>
          <a:p>
            <a:pPr lvl="2"/>
            <a:endParaRPr lang="en-GB" sz="1800" dirty="0" smtClean="0"/>
          </a:p>
          <a:p>
            <a:r>
              <a:rPr lang="en-GB" sz="1800" dirty="0" smtClean="0"/>
              <a:t>Compared to modern day forms of animation, cell animation could be considered to be gruelling as it is formed in mass amounts of drawing and re-drawing in order to compile animations together compared to CGI animation where it is all created using a computer and makes life a lot easier for the animators. </a:t>
            </a:r>
          </a:p>
          <a:p>
            <a:pPr marL="0" indent="0">
              <a:buNone/>
            </a:pPr>
            <a:endParaRPr lang="en-GB" sz="1800" dirty="0" smtClean="0"/>
          </a:p>
          <a:p>
            <a:pPr marL="0" lvl="1" indent="0" algn="r">
              <a:buSzPct val="68000"/>
              <a:buNone/>
            </a:pPr>
            <a:r>
              <a:rPr lang="en-GB" sz="1800" b="1" dirty="0" smtClean="0"/>
              <a:t>See </a:t>
            </a:r>
            <a:r>
              <a:rPr lang="en-GB" sz="1800" b="1" dirty="0" smtClean="0">
                <a:hlinkClick r:id="" action="ppaction://hlinkshowjump?jump=nextslide"/>
              </a:rPr>
              <a:t>next slide</a:t>
            </a:r>
            <a:r>
              <a:rPr lang="en-GB" sz="1800" b="1" dirty="0" smtClean="0"/>
              <a:t> for different forms of these animations</a:t>
            </a:r>
            <a:endParaRPr lang="en-GB" sz="1800" b="1" i="1" dirty="0" smtClean="0"/>
          </a:p>
        </p:txBody>
      </p:sp>
      <p:sp>
        <p:nvSpPr>
          <p:cNvPr id="8" name="Round Same Side Corner Rectangle 7">
            <a:hlinkClick r:id="rId6"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pic>
        <p:nvPicPr>
          <p:cNvPr id="9" name="Picture 2" descr="http://upload.wikimedia.org/wikipedia/en/thumb/7/76/TomandJerryTitleCardd.jpg/250px-TomandJerryTitleCardd.jpg"/>
          <p:cNvPicPr>
            <a:picLocks noChangeAspect="1" noChangeArrowheads="1"/>
          </p:cNvPicPr>
          <p:nvPr/>
        </p:nvPicPr>
        <p:blipFill>
          <a:blip r:embed="rId7" cstate="print"/>
          <a:srcRect/>
          <a:stretch>
            <a:fillRect/>
          </a:stretch>
        </p:blipFill>
        <p:spPr bwMode="auto">
          <a:xfrm>
            <a:off x="4572000" y="4026954"/>
            <a:ext cx="1008112" cy="770198"/>
          </a:xfrm>
          <a:prstGeom prst="rect">
            <a:avLst/>
          </a:prstGeom>
          <a:noFill/>
        </p:spPr>
      </p:pic>
      <p:pic>
        <p:nvPicPr>
          <p:cNvPr id="10" name="Picture 4" descr="The Flintstones.jpg"/>
          <p:cNvPicPr>
            <a:picLocks noChangeAspect="1" noChangeArrowheads="1"/>
          </p:cNvPicPr>
          <p:nvPr/>
        </p:nvPicPr>
        <p:blipFill>
          <a:blip r:embed="rId8" cstate="print"/>
          <a:srcRect/>
          <a:stretch>
            <a:fillRect/>
          </a:stretch>
        </p:blipFill>
        <p:spPr bwMode="auto">
          <a:xfrm>
            <a:off x="5868144" y="4014563"/>
            <a:ext cx="1040676" cy="782589"/>
          </a:xfrm>
          <a:prstGeom prst="rect">
            <a:avLst/>
          </a:prstGeom>
          <a:noFill/>
        </p:spPr>
      </p:pic>
      <p:sp>
        <p:nvSpPr>
          <p:cNvPr id="11" name="Round Same Side Corner Rectangle 10">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2" name="Round Same Side Corner Rectangle 11">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3" name="Round Same Side Corner Rectangle 12">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4" name="Round Same Side Corner Rectangle 13">
            <a:hlinkClick r:id="rId12"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6" name="Round Same Side Corner Rectangle 15">
            <a:hlinkClick r:id="rId14"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7" name="Round Same Side Corner Rectangle 16">
            <a:hlinkClick r:id="rId15"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8" name="Round Same Side Corner Rectangle 17">
            <a:hlinkClick r:id="rId16"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9" name="Round Same Side Corner Rectangle 18">
            <a:hlinkClick r:id="rId17"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20" name="Round Same Side Corner Rectangle 19">
            <a:hlinkClick r:id="rId18"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1" name="Round Same Side Corner Rectangle 20">
            <a:hlinkClick r:id="rId19"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836712"/>
            <a:ext cx="7741524" cy="5508136"/>
          </a:xfrm>
        </p:spPr>
        <p:txBody>
          <a:bodyPr>
            <a:noAutofit/>
          </a:bodyPr>
          <a:lstStyle/>
          <a:p>
            <a:pPr marL="365125" indent="-365125">
              <a:buNone/>
            </a:pPr>
            <a:r>
              <a:rPr lang="en-GB" sz="2000" dirty="0" smtClean="0"/>
              <a:t>There are numerous types of cell animations split into:</a:t>
            </a:r>
          </a:p>
          <a:p>
            <a:pPr lvl="0"/>
            <a:r>
              <a:rPr lang="en-GB" sz="1800" b="1" dirty="0" smtClean="0"/>
              <a:t>Full Animation:</a:t>
            </a:r>
            <a:r>
              <a:rPr lang="en-GB" sz="1800" dirty="0" smtClean="0"/>
              <a:t> This is the process of producing a high quality cell animation, where detailed drawings are used. The films can be produced in a variety of styles, ranging from the realistic look produced by Walt Disney Studio, to the more cartoon like films produced by Warner Bros. Animation Studio. </a:t>
            </a:r>
          </a:p>
          <a:p>
            <a:pPr lvl="1"/>
            <a:r>
              <a:rPr lang="en-GB" sz="1600" dirty="0" smtClean="0"/>
              <a:t>Most of the Disney films are example of full animation.</a:t>
            </a:r>
          </a:p>
          <a:p>
            <a:pPr lvl="0"/>
            <a:r>
              <a:rPr lang="en-GB" sz="1800" b="1" dirty="0" smtClean="0"/>
              <a:t>Limited Animation:</a:t>
            </a:r>
            <a:r>
              <a:rPr lang="en-GB" sz="1800" dirty="0" smtClean="0"/>
              <a:t> This is the process where less detailed drawings are used. This is often the costs effective way of producing cell animation and was created by the United Productions of America. </a:t>
            </a:r>
          </a:p>
          <a:p>
            <a:pPr lvl="1"/>
            <a:r>
              <a:rPr lang="en-GB" sz="1600" dirty="0" smtClean="0"/>
              <a:t>It has been used in cartoons such as SpongeBob </a:t>
            </a:r>
            <a:r>
              <a:rPr lang="en-GB" sz="1600" dirty="0" err="1" smtClean="0"/>
              <a:t>Squarepants</a:t>
            </a:r>
            <a:r>
              <a:rPr lang="en-GB" sz="1600" dirty="0" smtClean="0"/>
              <a:t>, and Fairly Odd Parents</a:t>
            </a:r>
          </a:p>
          <a:p>
            <a:pPr lvl="0"/>
            <a:r>
              <a:rPr lang="en-GB" sz="1800" b="1" dirty="0" smtClean="0"/>
              <a:t>Live-action/animation:</a:t>
            </a:r>
            <a:r>
              <a:rPr lang="en-GB" sz="1800" dirty="0" smtClean="0"/>
              <a:t> This is a technique which combines hand drawn characters into live shots. </a:t>
            </a:r>
          </a:p>
          <a:p>
            <a:pPr lvl="1"/>
            <a:r>
              <a:rPr lang="en-GB" sz="1600" dirty="0" smtClean="0"/>
              <a:t>An example of when this would be used is within the creation of Who Framed Roger Rabbit? and Space Jam</a:t>
            </a:r>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388424" cy="857256"/>
          </a:xfrm>
        </p:spPr>
        <p:txBody>
          <a:bodyPr>
            <a:noAutofit/>
          </a:bodyPr>
          <a:lstStyle/>
          <a:p>
            <a:r>
              <a:rPr lang="en-GB" sz="4000" dirty="0" smtClean="0"/>
              <a:t> 3 - Types of Animations</a:t>
            </a:r>
            <a:endParaRPr lang="en-GB" sz="4000" dirty="0"/>
          </a:p>
        </p:txBody>
      </p:sp>
      <p:pic>
        <p:nvPicPr>
          <p:cNvPr id="115714" name="Picture 2" descr="http://t3.gstatic.com/images?q=tbn:ANd9GcTGO4wrOSWb2_vdcZ6-EKqmmml4Qu76CC_r0srO9vhQ21emWctw"/>
          <p:cNvPicPr>
            <a:picLocks noChangeAspect="1" noChangeArrowheads="1"/>
          </p:cNvPicPr>
          <p:nvPr/>
        </p:nvPicPr>
        <p:blipFill>
          <a:blip r:embed="rId6" cstate="print"/>
          <a:srcRect/>
          <a:stretch>
            <a:fillRect/>
          </a:stretch>
        </p:blipFill>
        <p:spPr bwMode="auto">
          <a:xfrm>
            <a:off x="3563888" y="5157192"/>
            <a:ext cx="1259632" cy="1615893"/>
          </a:xfrm>
          <a:prstGeom prst="rect">
            <a:avLst/>
          </a:prstGeom>
          <a:noFill/>
        </p:spPr>
      </p:pic>
      <p:pic>
        <p:nvPicPr>
          <p:cNvPr id="115716" name="Picture 4" descr="http://t3.gstatic.com/images?q=tbn:ANd9GcRT0Flk8tGt5_OiLXEncFnR-b1Myk3fTH87omDAt9AHFP0iTDhfsA"/>
          <p:cNvPicPr>
            <a:picLocks noChangeAspect="1" noChangeArrowheads="1"/>
          </p:cNvPicPr>
          <p:nvPr/>
        </p:nvPicPr>
        <p:blipFill>
          <a:blip r:embed="rId7" cstate="print"/>
          <a:srcRect/>
          <a:stretch>
            <a:fillRect/>
          </a:stretch>
        </p:blipFill>
        <p:spPr bwMode="auto">
          <a:xfrm>
            <a:off x="7848033" y="1628800"/>
            <a:ext cx="1295967" cy="1164730"/>
          </a:xfrm>
          <a:prstGeom prst="rect">
            <a:avLst/>
          </a:prstGeom>
          <a:noFill/>
        </p:spPr>
      </p:pic>
      <p:pic>
        <p:nvPicPr>
          <p:cNvPr id="115718" name="Picture 6" descr="http://t3.gstatic.com/images?q=tbn:ANd9GcRtiZs7JLgBg755x679sjpjLmGhCH3qbypcfc6iLLqLMWgFXkux1w"/>
          <p:cNvPicPr>
            <a:picLocks noChangeAspect="1" noChangeArrowheads="1"/>
          </p:cNvPicPr>
          <p:nvPr/>
        </p:nvPicPr>
        <p:blipFill>
          <a:blip r:embed="rId8" cstate="print"/>
          <a:srcRect/>
          <a:stretch>
            <a:fillRect/>
          </a:stretch>
        </p:blipFill>
        <p:spPr bwMode="auto">
          <a:xfrm>
            <a:off x="5004048" y="5157192"/>
            <a:ext cx="1070727" cy="1584176"/>
          </a:xfrm>
          <a:prstGeom prst="rect">
            <a:avLst/>
          </a:prstGeom>
          <a:noFill/>
        </p:spPr>
      </p:pic>
      <p:pic>
        <p:nvPicPr>
          <p:cNvPr id="115720" name="Picture 8" descr="http://t2.gstatic.com/images?q=tbn:ANd9GcSe3oBo09OK2iOGwpZKr9NnxUSoLgzqe_24LVJOvffC5Crt93uyNg"/>
          <p:cNvPicPr>
            <a:picLocks noChangeAspect="1" noChangeArrowheads="1"/>
          </p:cNvPicPr>
          <p:nvPr/>
        </p:nvPicPr>
        <p:blipFill>
          <a:blip r:embed="rId9" cstate="print"/>
          <a:srcRect/>
          <a:stretch>
            <a:fillRect/>
          </a:stretch>
        </p:blipFill>
        <p:spPr bwMode="auto">
          <a:xfrm>
            <a:off x="7452320" y="3212976"/>
            <a:ext cx="1691680" cy="1125737"/>
          </a:xfrm>
          <a:prstGeom prst="rect">
            <a:avLst/>
          </a:prstGeom>
          <a:noFill/>
        </p:spPr>
      </p:pic>
      <p:sp>
        <p:nvSpPr>
          <p:cNvPr id="10" name="Round Same Side Corner Rectangle 9">
            <a:hlinkClick r:id="rId10"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0528" y="836712"/>
            <a:ext cx="8711952" cy="6021288"/>
          </a:xfrm>
        </p:spPr>
        <p:txBody>
          <a:bodyPr>
            <a:normAutofit/>
          </a:bodyPr>
          <a:lstStyle/>
          <a:p>
            <a:pPr marL="0" indent="0">
              <a:buNone/>
            </a:pPr>
            <a:r>
              <a:rPr lang="en-GB" sz="2000" b="1" dirty="0" smtClean="0"/>
              <a:t>Stop Frame / Stop Motion</a:t>
            </a:r>
          </a:p>
          <a:p>
            <a:pPr marL="0" indent="0">
              <a:buNone/>
            </a:pPr>
            <a:r>
              <a:rPr lang="en-GB" sz="2000" dirty="0" smtClean="0"/>
              <a:t>Also known as </a:t>
            </a:r>
            <a:r>
              <a:rPr lang="en-GB" sz="2000" b="1" dirty="0" smtClean="0"/>
              <a:t>stop action</a:t>
            </a:r>
            <a:r>
              <a:rPr lang="en-GB" sz="2000" dirty="0" smtClean="0"/>
              <a:t> or </a:t>
            </a:r>
            <a:r>
              <a:rPr lang="en-GB" sz="2000" b="1" dirty="0" smtClean="0"/>
              <a:t>frame-by-frame</a:t>
            </a:r>
            <a:r>
              <a:rPr lang="en-GB" sz="2000" dirty="0" smtClean="0"/>
              <a:t> animation technique to make a physically manipulated object appear to move on its own. The object is moved in small increments between individually photographed frames, creating the illusion of movement when the series of frames is played as a continuous sequence.</a:t>
            </a:r>
          </a:p>
          <a:p>
            <a:r>
              <a:rPr lang="en-GB" sz="1800" dirty="0" smtClean="0"/>
              <a:t>Stop frame animation was probably one of the first animation techniques and it has been around in the business since the 1960s. </a:t>
            </a:r>
          </a:p>
          <a:p>
            <a:r>
              <a:rPr lang="en-GB" sz="1800" dirty="0" smtClean="0"/>
              <a:t>Clay figures can sometimes be used in stop-motion as they can be re-positioned very easily and the obvious example for this would be for Wallace and </a:t>
            </a:r>
            <a:r>
              <a:rPr lang="en-GB" sz="1800" dirty="0" err="1" smtClean="0"/>
              <a:t>Gromit</a:t>
            </a:r>
            <a:r>
              <a:rPr lang="en-GB" sz="1800" dirty="0" smtClean="0"/>
              <a:t> as they are made out of clay and would be moved in different sections and they would eventually be animated in a sequence, this would take a very long time as each piece has to be moved accurately in order to have an effective sequence.</a:t>
            </a:r>
          </a:p>
          <a:p>
            <a:pPr lvl="1"/>
            <a:r>
              <a:rPr lang="en-GB" sz="1800" b="1" dirty="0" smtClean="0"/>
              <a:t>Clay</a:t>
            </a:r>
            <a:r>
              <a:rPr lang="en-GB" sz="1800" dirty="0" smtClean="0"/>
              <a:t> - Using clay to produce small changes then filmed frame by frame is time consuming but can produce some excellent results, such as </a:t>
            </a:r>
            <a:r>
              <a:rPr lang="en-GB" sz="1800" b="1" i="1" dirty="0" smtClean="0"/>
              <a:t>Morph, Wallace and </a:t>
            </a:r>
            <a:r>
              <a:rPr lang="en-GB" sz="1800" b="1" i="1" dirty="0" err="1" smtClean="0"/>
              <a:t>Gromit</a:t>
            </a:r>
            <a:r>
              <a:rPr lang="en-GB" sz="1800" b="1" i="1" dirty="0" smtClean="0"/>
              <a:t> and Creature Comfort animations</a:t>
            </a:r>
          </a:p>
          <a:p>
            <a:pPr lvl="1"/>
            <a:r>
              <a:rPr lang="en-GB" sz="1800" b="1" dirty="0" smtClean="0"/>
              <a:t>Model</a:t>
            </a:r>
            <a:r>
              <a:rPr lang="en-GB" sz="1800" dirty="0" smtClean="0"/>
              <a:t> - similar to clay but using models, used to excellent effect in Ray </a:t>
            </a:r>
            <a:r>
              <a:rPr lang="en-GB" sz="1800" dirty="0" err="1" smtClean="0"/>
              <a:t>Harryhausen</a:t>
            </a:r>
            <a:r>
              <a:rPr lang="en-GB" sz="1800" dirty="0" smtClean="0"/>
              <a:t> films and others such as </a:t>
            </a:r>
            <a:r>
              <a:rPr lang="en-GB" sz="1800" b="1" dirty="0" smtClean="0"/>
              <a:t>The Nightmare Before Christmas</a:t>
            </a:r>
          </a:p>
          <a:p>
            <a:pPr lvl="1" algn="r">
              <a:buNone/>
            </a:pPr>
            <a:endParaRPr lang="en-GB" sz="1800" b="1" dirty="0" smtClean="0"/>
          </a:p>
          <a:p>
            <a:pPr lvl="1" algn="r">
              <a:buNone/>
            </a:pPr>
            <a:r>
              <a:rPr lang="en-GB" sz="1800" b="1" dirty="0" smtClean="0"/>
              <a:t>See </a:t>
            </a:r>
            <a:r>
              <a:rPr lang="en-GB" sz="1800" b="1" dirty="0" smtClean="0">
                <a:hlinkClick r:id="" action="ppaction://hlinkshowjump?jump=nextslide"/>
              </a:rPr>
              <a:t>next 2 slides</a:t>
            </a:r>
            <a:r>
              <a:rPr lang="en-GB" sz="1800" b="1" dirty="0" smtClean="0"/>
              <a:t> for different forms of these animations</a:t>
            </a:r>
            <a:endParaRPr lang="en-GB" sz="1800" dirty="0"/>
          </a:p>
        </p:txBody>
      </p:sp>
      <p:pic>
        <p:nvPicPr>
          <p:cNvPr id="1026" name="Picture 2" descr="Wallace and gromit.jpg">
            <a:hlinkClick r:id="rId3"/>
          </p:cNvPr>
          <p:cNvPicPr>
            <a:picLocks noChangeAspect="1" noChangeArrowheads="1"/>
          </p:cNvPicPr>
          <p:nvPr/>
        </p:nvPicPr>
        <p:blipFill>
          <a:blip r:embed="rId4" cstate="print"/>
          <a:srcRect/>
          <a:stretch>
            <a:fillRect/>
          </a:stretch>
        </p:blipFill>
        <p:spPr bwMode="auto">
          <a:xfrm>
            <a:off x="7038089" y="0"/>
            <a:ext cx="1206319" cy="936104"/>
          </a:xfrm>
          <a:prstGeom prst="rect">
            <a:avLst/>
          </a:prstGeom>
          <a:noFill/>
        </p:spPr>
      </p:pic>
      <p:pic>
        <p:nvPicPr>
          <p:cNvPr id="6" name="Picture 5"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229600" cy="857256"/>
          </a:xfrm>
        </p:spPr>
        <p:txBody>
          <a:bodyPr>
            <a:noAutofit/>
          </a:bodyPr>
          <a:lstStyle/>
          <a:p>
            <a:r>
              <a:rPr lang="en-GB" sz="4000" dirty="0" smtClean="0"/>
              <a:t> 3 - Types of Animations</a:t>
            </a:r>
            <a:endParaRPr lang="en-GB" sz="4000" dirty="0"/>
          </a:p>
        </p:txBody>
      </p:sp>
      <p:pic>
        <p:nvPicPr>
          <p:cNvPr id="81922" name="Picture 2" descr="http://t3.gstatic.com/images?q=tbn:ANd9GcSv_TjPvA3pxSR3SaA7rCiMsuUkytNlpb_fHsZc7lE8EwFLjQZuGA"/>
          <p:cNvPicPr>
            <a:picLocks noChangeAspect="1" noChangeArrowheads="1"/>
          </p:cNvPicPr>
          <p:nvPr/>
        </p:nvPicPr>
        <p:blipFill>
          <a:blip r:embed="rId8" cstate="print"/>
          <a:srcRect/>
          <a:stretch>
            <a:fillRect/>
          </a:stretch>
        </p:blipFill>
        <p:spPr bwMode="auto">
          <a:xfrm>
            <a:off x="8244408" y="0"/>
            <a:ext cx="899592" cy="1412776"/>
          </a:xfrm>
          <a:prstGeom prst="rect">
            <a:avLst/>
          </a:prstGeom>
          <a:noFill/>
        </p:spPr>
      </p:pic>
      <p:sp>
        <p:nvSpPr>
          <p:cNvPr id="8" name="Round Same Side Corner Rectangle 7">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5"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6"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7"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8"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9"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836712"/>
            <a:ext cx="7813532" cy="5508136"/>
          </a:xfrm>
        </p:spPr>
        <p:txBody>
          <a:bodyPr>
            <a:noAutofit/>
          </a:bodyPr>
          <a:lstStyle/>
          <a:p>
            <a:pPr marL="365125" indent="-365125">
              <a:buNone/>
            </a:pPr>
            <a:r>
              <a:rPr lang="en-GB" sz="2000" dirty="0" smtClean="0"/>
              <a:t>There are numerous sections which stop motion splits into, there are:</a:t>
            </a:r>
          </a:p>
          <a:p>
            <a:pPr lvl="0"/>
            <a:r>
              <a:rPr lang="en-GB" sz="1800" b="1" dirty="0" smtClean="0"/>
              <a:t>Puppet Animation:</a:t>
            </a:r>
            <a:r>
              <a:rPr lang="en-GB" sz="1800" dirty="0" smtClean="0"/>
              <a:t> This involves stop motion puppet figures which interact with one another. The puppets have an armature inside of them to keep them upright as well as making sure that they can move at certain joints. </a:t>
            </a:r>
          </a:p>
          <a:p>
            <a:pPr lvl="1"/>
            <a:r>
              <a:rPr lang="en-GB" sz="1600" dirty="0" smtClean="0"/>
              <a:t>Examples of this are The </a:t>
            </a:r>
            <a:r>
              <a:rPr lang="en-GB" sz="1600" b="1" dirty="0" smtClean="0"/>
              <a:t>Night before Christmas </a:t>
            </a:r>
            <a:r>
              <a:rPr lang="en-GB" sz="1600" dirty="0" smtClean="0"/>
              <a:t>and the TV series </a:t>
            </a:r>
            <a:r>
              <a:rPr lang="en-GB" sz="1600" b="1" dirty="0" smtClean="0"/>
              <a:t>Robot Chicken</a:t>
            </a:r>
          </a:p>
          <a:p>
            <a:pPr lvl="0"/>
            <a:r>
              <a:rPr lang="en-GB" sz="1800" b="1" dirty="0" smtClean="0"/>
              <a:t>Clay Animation: </a:t>
            </a:r>
            <a:r>
              <a:rPr lang="en-GB" sz="1800" dirty="0" smtClean="0"/>
              <a:t>This is the use of clay or figures of a similar substance to create the effect of movement. The figures may have a wire frame inside of them, or they could just be made entirely of clay.  The models are then moved and photographs are taken at different points. This is so they can be added together to create the effect of movement by the model. </a:t>
            </a:r>
          </a:p>
          <a:p>
            <a:pPr lvl="1"/>
            <a:r>
              <a:rPr lang="en-GB" sz="1600" dirty="0" smtClean="0"/>
              <a:t>An example of this would be </a:t>
            </a:r>
            <a:r>
              <a:rPr lang="en-GB" sz="1600" b="1" dirty="0" smtClean="0"/>
              <a:t>Wallace and </a:t>
            </a:r>
            <a:r>
              <a:rPr lang="en-GB" sz="1600" b="1" dirty="0" err="1" smtClean="0"/>
              <a:t>Gromit</a:t>
            </a:r>
            <a:endParaRPr lang="en-GB" sz="1600" b="1" dirty="0" smtClean="0"/>
          </a:p>
          <a:p>
            <a:pPr lvl="0"/>
            <a:r>
              <a:rPr lang="en-GB" sz="1800" b="1" dirty="0" smtClean="0"/>
              <a:t>Model Animation: </a:t>
            </a:r>
            <a:r>
              <a:rPr lang="en-GB" sz="1800" dirty="0" smtClean="0"/>
              <a:t>This is where an existing part of the world is used for the animation. They often blend stop motion characters with live actors and setting. </a:t>
            </a:r>
          </a:p>
          <a:p>
            <a:pPr lvl="1"/>
            <a:r>
              <a:rPr lang="en-GB" sz="1600" dirty="0" smtClean="0"/>
              <a:t>An example of this would be </a:t>
            </a:r>
            <a:r>
              <a:rPr lang="en-GB" sz="1600" b="1" dirty="0" smtClean="0"/>
              <a:t>King Kong </a:t>
            </a:r>
            <a:r>
              <a:rPr lang="en-GB" sz="1600" dirty="0" smtClean="0"/>
              <a:t>where the women is interacting with the model that is King Kong.</a:t>
            </a:r>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388424" cy="857256"/>
          </a:xfrm>
        </p:spPr>
        <p:txBody>
          <a:bodyPr>
            <a:noAutofit/>
          </a:bodyPr>
          <a:lstStyle/>
          <a:p>
            <a:r>
              <a:rPr lang="en-GB" sz="4000" dirty="0" smtClean="0"/>
              <a:t> 3 - Types of Animations</a:t>
            </a:r>
            <a:endParaRPr lang="en-GB" sz="4000" dirty="0"/>
          </a:p>
        </p:txBody>
      </p:sp>
      <p:pic>
        <p:nvPicPr>
          <p:cNvPr id="6" name="Picture 2" descr="Wallace and gromit.jpg">
            <a:hlinkClick r:id="rId6"/>
          </p:cNvPr>
          <p:cNvPicPr>
            <a:picLocks noChangeAspect="1" noChangeArrowheads="1"/>
          </p:cNvPicPr>
          <p:nvPr/>
        </p:nvPicPr>
        <p:blipFill>
          <a:blip r:embed="rId7" cstate="print"/>
          <a:srcRect/>
          <a:stretch>
            <a:fillRect/>
          </a:stretch>
        </p:blipFill>
        <p:spPr bwMode="auto">
          <a:xfrm>
            <a:off x="7974193" y="2780928"/>
            <a:ext cx="1206319" cy="936104"/>
          </a:xfrm>
          <a:prstGeom prst="rect">
            <a:avLst/>
          </a:prstGeom>
          <a:noFill/>
        </p:spPr>
      </p:pic>
      <p:pic>
        <p:nvPicPr>
          <p:cNvPr id="7" name="Picture 2" descr="http://t3.gstatic.com/images?q=tbn:ANd9GcSv_TjPvA3pxSR3SaA7rCiMsuUkytNlpb_fHsZc7lE8EwFLjQZuGA"/>
          <p:cNvPicPr>
            <a:picLocks noChangeAspect="1" noChangeArrowheads="1"/>
          </p:cNvPicPr>
          <p:nvPr/>
        </p:nvPicPr>
        <p:blipFill>
          <a:blip r:embed="rId8" cstate="print"/>
          <a:srcRect/>
          <a:stretch>
            <a:fillRect/>
          </a:stretch>
        </p:blipFill>
        <p:spPr bwMode="auto">
          <a:xfrm>
            <a:off x="8028384" y="1196752"/>
            <a:ext cx="1115616" cy="1251251"/>
          </a:xfrm>
          <a:prstGeom prst="rect">
            <a:avLst/>
          </a:prstGeom>
          <a:noFill/>
        </p:spPr>
      </p:pic>
      <p:pic>
        <p:nvPicPr>
          <p:cNvPr id="88068" name="Picture 4" descr="http://www.movie-holic.com/wp-content/uploads/2009/03/king_kong.jpg"/>
          <p:cNvPicPr>
            <a:picLocks noChangeAspect="1" noChangeArrowheads="1"/>
          </p:cNvPicPr>
          <p:nvPr/>
        </p:nvPicPr>
        <p:blipFill>
          <a:blip r:embed="rId9" cstate="print"/>
          <a:srcRect/>
          <a:stretch>
            <a:fillRect/>
          </a:stretch>
        </p:blipFill>
        <p:spPr bwMode="auto">
          <a:xfrm>
            <a:off x="5652120" y="5491614"/>
            <a:ext cx="2051720" cy="1366386"/>
          </a:xfrm>
          <a:prstGeom prst="rect">
            <a:avLst/>
          </a:prstGeom>
          <a:noFill/>
        </p:spPr>
      </p:pic>
      <p:sp>
        <p:nvSpPr>
          <p:cNvPr id="9" name="Round Same Side Corner Rectangle 8">
            <a:hlinkClick r:id="rId10"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2" name="Round Same Side Corner Rectangle 11">
            <a:hlinkClick r:id="rId13"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4" name="Round Same Side Corner Rectangle 13">
            <a:hlinkClick r:id="rId15"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5" name="Round Same Side Corner Rectangle 14">
            <a:hlinkClick r:id="rId16"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6" name="Round Same Side Corner Rectangle 15">
            <a:hlinkClick r:id="rId17"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7" name="Round Same Side Corner Rectangle 16">
            <a:hlinkClick r:id="rId18"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8" name="Round Same Side Corner Rectangle 17">
            <a:hlinkClick r:id="rId19"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9" name="Round Same Side Corner Rectangle 18">
            <a:hlinkClick r:id="rId20"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836712"/>
            <a:ext cx="7741524" cy="5508136"/>
          </a:xfrm>
        </p:spPr>
        <p:txBody>
          <a:bodyPr>
            <a:noAutofit/>
          </a:bodyPr>
          <a:lstStyle/>
          <a:p>
            <a:pPr marL="365125" indent="-365125">
              <a:buNone/>
            </a:pPr>
            <a:r>
              <a:rPr lang="en-GB" sz="2000" dirty="0" smtClean="0"/>
              <a:t>There are numerous sections which stop motion splits into, there are:</a:t>
            </a:r>
          </a:p>
          <a:p>
            <a:pPr lvl="0"/>
            <a:r>
              <a:rPr lang="en-GB" sz="1800" b="1" dirty="0" smtClean="0"/>
              <a:t>Object Animation: </a:t>
            </a:r>
            <a:r>
              <a:rPr lang="en-GB" sz="1800" dirty="0" smtClean="0"/>
              <a:t>This is where the regular objects are used within animation, as opposed to the objects which are specially created. </a:t>
            </a:r>
          </a:p>
          <a:p>
            <a:pPr lvl="1"/>
            <a:r>
              <a:rPr lang="en-GB" sz="1600" dirty="0" smtClean="0"/>
              <a:t>An example of this would be the </a:t>
            </a:r>
            <a:r>
              <a:rPr lang="en-GB" sz="1600" b="1" dirty="0" err="1" smtClean="0"/>
              <a:t>Brickfilm</a:t>
            </a:r>
            <a:r>
              <a:rPr lang="en-GB" sz="1600" dirty="0" smtClean="0"/>
              <a:t> which incorporate the used of Lego to act as bricks.</a:t>
            </a:r>
          </a:p>
          <a:p>
            <a:pPr lvl="0"/>
            <a:r>
              <a:rPr lang="en-GB" sz="1800" b="1" dirty="0" smtClean="0"/>
              <a:t>Graphic Animation: </a:t>
            </a:r>
            <a:r>
              <a:rPr lang="en-GB" sz="1800" dirty="0" smtClean="0"/>
              <a:t>This uses flat visual material such as photographs, newspapers, magazines, etc. They are manipulated frame by frame to create the effect of movement. </a:t>
            </a:r>
          </a:p>
          <a:p>
            <a:pPr lvl="1"/>
            <a:r>
              <a:rPr lang="en-GB" sz="1600" dirty="0" smtClean="0"/>
              <a:t>An example of this would be </a:t>
            </a:r>
            <a:r>
              <a:rPr lang="en-GB" sz="1600" b="1" dirty="0" smtClean="0"/>
              <a:t>The Adventures of </a:t>
            </a:r>
            <a:r>
              <a:rPr lang="en-GB" sz="1600" b="1" dirty="0" err="1" smtClean="0"/>
              <a:t>TinTin</a:t>
            </a:r>
            <a:endParaRPr lang="en-GB" sz="1600" b="1" dirty="0" smtClean="0"/>
          </a:p>
          <a:p>
            <a:pPr lvl="0"/>
            <a:r>
              <a:rPr lang="en-GB" sz="1800" b="1" dirty="0" smtClean="0"/>
              <a:t>Pixilation: </a:t>
            </a:r>
            <a:r>
              <a:rPr lang="en-GB" sz="1800" dirty="0" smtClean="0"/>
              <a:t>This involves the use of live humans as stop motion characters. Disappearances and reappearances can be done here by using this effect. </a:t>
            </a:r>
          </a:p>
          <a:p>
            <a:pPr lvl="1"/>
            <a:r>
              <a:rPr lang="en-GB" sz="1600" dirty="0" smtClean="0"/>
              <a:t>An example of when this was used in a film was </a:t>
            </a:r>
            <a:r>
              <a:rPr lang="en-GB" sz="1600" b="1" dirty="0" smtClean="0"/>
              <a:t>The Secret Adventures of Tom Thumb</a:t>
            </a:r>
          </a:p>
          <a:p>
            <a:r>
              <a:rPr lang="en-GB" sz="1800" b="1" dirty="0" err="1" smtClean="0"/>
              <a:t>Rotoscoping</a:t>
            </a:r>
            <a:r>
              <a:rPr lang="en-GB" sz="1800" b="1" dirty="0" smtClean="0"/>
              <a:t>:</a:t>
            </a:r>
            <a:r>
              <a:rPr lang="en-GB" sz="1800" dirty="0" smtClean="0"/>
              <a:t> This is a technique where animators trace live-action movement frame by frame. The source film can be copied from the actors’ outlines into animated drawings. </a:t>
            </a:r>
          </a:p>
          <a:p>
            <a:pPr lvl="1"/>
            <a:r>
              <a:rPr lang="en-GB" sz="1600" dirty="0" smtClean="0"/>
              <a:t>An example of when this would be in the creation of </a:t>
            </a:r>
            <a:r>
              <a:rPr lang="en-GB" sz="1600" b="1" dirty="0" smtClean="0"/>
              <a:t>Lord of the Rings </a:t>
            </a:r>
            <a:r>
              <a:rPr lang="en-GB" sz="1600" dirty="0" smtClean="0"/>
              <a:t>and </a:t>
            </a:r>
            <a:r>
              <a:rPr lang="en-GB" sz="1600" b="1" dirty="0" smtClean="0"/>
              <a:t>A 			Scanner Darkly </a:t>
            </a:r>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388424" cy="857256"/>
          </a:xfrm>
        </p:spPr>
        <p:txBody>
          <a:bodyPr>
            <a:noAutofit/>
          </a:bodyPr>
          <a:lstStyle/>
          <a:p>
            <a:r>
              <a:rPr lang="en-GB" sz="4000" dirty="0" smtClean="0"/>
              <a:t> 3 - Types of Animations</a:t>
            </a:r>
            <a:endParaRPr lang="en-GB" sz="4000" dirty="0"/>
          </a:p>
        </p:txBody>
      </p:sp>
      <p:pic>
        <p:nvPicPr>
          <p:cNvPr id="114690" name="Picture 2" descr="http://t2.gstatic.com/images?q=tbn:ANd9GcQQXrTmyzbQ8g8c5d0Xp_-lRlcLnx3RnPxVX6hL_2WKRpKInScl"/>
          <p:cNvPicPr>
            <a:picLocks noChangeAspect="1" noChangeArrowheads="1"/>
          </p:cNvPicPr>
          <p:nvPr/>
        </p:nvPicPr>
        <p:blipFill>
          <a:blip r:embed="rId6" cstate="print"/>
          <a:srcRect/>
          <a:stretch>
            <a:fillRect/>
          </a:stretch>
        </p:blipFill>
        <p:spPr bwMode="auto">
          <a:xfrm>
            <a:off x="8316416" y="1268760"/>
            <a:ext cx="827584" cy="1139553"/>
          </a:xfrm>
          <a:prstGeom prst="rect">
            <a:avLst/>
          </a:prstGeom>
          <a:noFill/>
        </p:spPr>
      </p:pic>
      <p:pic>
        <p:nvPicPr>
          <p:cNvPr id="114692" name="Picture 4" descr="http://t2.gstatic.com/images?q=tbn:ANd9GcQnYf9tllXZVoEfB2M0Btq3fwWwI0_F6fAfmi3Nn5GaeEMag4_9"/>
          <p:cNvPicPr>
            <a:picLocks noChangeAspect="1" noChangeArrowheads="1"/>
          </p:cNvPicPr>
          <p:nvPr/>
        </p:nvPicPr>
        <p:blipFill>
          <a:blip r:embed="rId7" cstate="print"/>
          <a:srcRect/>
          <a:stretch>
            <a:fillRect/>
          </a:stretch>
        </p:blipFill>
        <p:spPr bwMode="auto">
          <a:xfrm>
            <a:off x="8100392" y="260648"/>
            <a:ext cx="1043608" cy="1025218"/>
          </a:xfrm>
          <a:prstGeom prst="rect">
            <a:avLst/>
          </a:prstGeom>
          <a:noFill/>
        </p:spPr>
      </p:pic>
      <p:pic>
        <p:nvPicPr>
          <p:cNvPr id="114694" name="Picture 6" descr="http://2.bp.blogspot.com/_zPE1RIGIvmg/TNz0Mk3uKsI/AAAAAAAAABo/cxo_wn92Id8/s1600/protectedimage.php.jpg"/>
          <p:cNvPicPr>
            <a:picLocks noChangeAspect="1" noChangeArrowheads="1"/>
          </p:cNvPicPr>
          <p:nvPr/>
        </p:nvPicPr>
        <p:blipFill>
          <a:blip r:embed="rId8" cstate="print"/>
          <a:srcRect/>
          <a:stretch>
            <a:fillRect/>
          </a:stretch>
        </p:blipFill>
        <p:spPr bwMode="auto">
          <a:xfrm>
            <a:off x="7596336" y="5373216"/>
            <a:ext cx="1547664" cy="871160"/>
          </a:xfrm>
          <a:prstGeom prst="rect">
            <a:avLst/>
          </a:prstGeom>
          <a:noFill/>
        </p:spPr>
      </p:pic>
      <p:pic>
        <p:nvPicPr>
          <p:cNvPr id="114698" name="Picture 10" descr="http://www.bolexbrothers.co.uk/pictures/films/tom%20thumb.jpg"/>
          <p:cNvPicPr>
            <a:picLocks noChangeAspect="1" noChangeArrowheads="1"/>
          </p:cNvPicPr>
          <p:nvPr/>
        </p:nvPicPr>
        <p:blipFill>
          <a:blip r:embed="rId9" cstate="print"/>
          <a:srcRect/>
          <a:stretch>
            <a:fillRect/>
          </a:stretch>
        </p:blipFill>
        <p:spPr bwMode="auto">
          <a:xfrm>
            <a:off x="7581488" y="4005064"/>
            <a:ext cx="1562511" cy="1078745"/>
          </a:xfrm>
          <a:prstGeom prst="rect">
            <a:avLst/>
          </a:prstGeom>
          <a:noFill/>
        </p:spPr>
      </p:pic>
      <p:pic>
        <p:nvPicPr>
          <p:cNvPr id="114700" name="Picture 12" descr="http://t0.gstatic.com/images?q=tbn:ANd9GcTS7Ws8aBEJmjZHY6_EDQs0wHw2_IQ0CYai1MmGNjLSOic65yXJ"/>
          <p:cNvPicPr>
            <a:picLocks noChangeAspect="1" noChangeArrowheads="1"/>
          </p:cNvPicPr>
          <p:nvPr/>
        </p:nvPicPr>
        <p:blipFill>
          <a:blip r:embed="rId10" cstate="print"/>
          <a:srcRect/>
          <a:stretch>
            <a:fillRect/>
          </a:stretch>
        </p:blipFill>
        <p:spPr bwMode="auto">
          <a:xfrm>
            <a:off x="7865156" y="2276872"/>
            <a:ext cx="1278844" cy="1617738"/>
          </a:xfrm>
          <a:prstGeom prst="rect">
            <a:avLst/>
          </a:prstGeom>
          <a:noFill/>
        </p:spPr>
      </p:pic>
      <p:sp>
        <p:nvSpPr>
          <p:cNvPr id="11" name="Round Same Side Corner Rectangle 10">
            <a:hlinkClick r:id="rId11"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764704"/>
            <a:ext cx="8858312" cy="5072098"/>
          </a:xfrm>
        </p:spPr>
        <p:txBody>
          <a:bodyPr>
            <a:noAutofit/>
          </a:bodyPr>
          <a:lstStyle/>
          <a:p>
            <a:pPr marL="0" indent="0">
              <a:buNone/>
            </a:pPr>
            <a:r>
              <a:rPr lang="en-US" sz="2000" dirty="0" smtClean="0"/>
              <a:t>Cube Systems have been approached by a Technical Arts company who want to break into the animation industry.</a:t>
            </a:r>
          </a:p>
          <a:p>
            <a:r>
              <a:rPr lang="en-US" sz="1800" dirty="0" smtClean="0"/>
              <a:t>In order to do so, they need knowledge and ideas of both existing animators, their creations, studios and processes and a new idea/character they could use with a short example animation. They are prepared to pay very well for this information.</a:t>
            </a:r>
          </a:p>
          <a:p>
            <a:r>
              <a:rPr lang="en-GB" sz="1800" dirty="0" smtClean="0"/>
              <a:t>Your mission, if you choose to accept it, is to design and implement a simple cartoon strip or animated film (at least 45 seconds) about an educational theme that will meet the unit assessment objectives:</a:t>
            </a:r>
          </a:p>
          <a:p>
            <a:pPr lvl="1"/>
            <a:r>
              <a:rPr lang="en-GB" sz="1800" b="1" dirty="0" smtClean="0"/>
              <a:t>Understand the types and uses of animation </a:t>
            </a:r>
          </a:p>
          <a:p>
            <a:pPr lvl="1"/>
            <a:r>
              <a:rPr lang="en-GB" sz="1800" b="1" dirty="0" smtClean="0"/>
              <a:t>Know the software techniques used in animation </a:t>
            </a:r>
          </a:p>
          <a:p>
            <a:pPr lvl="1"/>
            <a:r>
              <a:rPr lang="en-GB" sz="1800" b="1" dirty="0" smtClean="0"/>
              <a:t>Be able to design and implement digital animations </a:t>
            </a:r>
          </a:p>
          <a:p>
            <a:pPr marL="1709738" indent="-342900" algn="r">
              <a:buNone/>
            </a:pPr>
            <a:endParaRPr lang="en-GB" sz="1800" b="1" i="1" dirty="0" smtClean="0"/>
          </a:p>
        </p:txBody>
      </p:sp>
      <p:sp>
        <p:nvSpPr>
          <p:cNvPr id="2" name="Title 1"/>
          <p:cNvSpPr>
            <a:spLocks noGrp="1"/>
          </p:cNvSpPr>
          <p:nvPr>
            <p:ph type="title"/>
          </p:nvPr>
        </p:nvSpPr>
        <p:spPr>
          <a:xfrm>
            <a:off x="0" y="332656"/>
            <a:ext cx="9144000" cy="452568"/>
          </a:xfrm>
        </p:spPr>
        <p:txBody>
          <a:bodyPr>
            <a:normAutofit fontScale="90000"/>
          </a:bodyPr>
          <a:lstStyle/>
          <a:p>
            <a:r>
              <a:rPr lang="en-GB" b="1" dirty="0" smtClean="0"/>
              <a:t> Unit 14 Scenario</a:t>
            </a:r>
            <a:endParaRPr lang="en-US" b="1" dirty="0"/>
          </a:p>
        </p:txBody>
      </p:sp>
      <p:sp>
        <p:nvSpPr>
          <p:cNvPr id="15" name="Round Same Side Corner Rectangle 14">
            <a:hlinkClick r:id="rId3" action="ppaction://hlinksldjump"/>
          </p:cNvPr>
          <p:cNvSpPr/>
          <p:nvPr/>
        </p:nvSpPr>
        <p:spPr>
          <a:xfrm>
            <a:off x="0" y="0"/>
            <a:ext cx="899592" cy="28518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Scenario</a:t>
            </a:r>
            <a:endParaRPr lang="en-GB" sz="1400" b="1" dirty="0">
              <a:latin typeface="Calibri" pitchFamily="34" charset="0"/>
              <a:cs typeface="Calibri" pitchFamily="34" charset="0"/>
            </a:endParaRPr>
          </a:p>
        </p:txBody>
      </p:sp>
      <p:sp>
        <p:nvSpPr>
          <p:cNvPr id="16" name="Round Same Side Corner Rectangle 15">
            <a:hlinkClick r:id="rId4" action="ppaction://hlinksldjump"/>
          </p:cNvPr>
          <p:cNvSpPr/>
          <p:nvPr/>
        </p:nvSpPr>
        <p:spPr>
          <a:xfrm>
            <a:off x="899592" y="0"/>
            <a:ext cx="576064"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LO1</a:t>
            </a:r>
            <a:endParaRPr lang="en-GB" sz="1400" b="1" dirty="0">
              <a:latin typeface="Calibri" pitchFamily="34" charset="0"/>
              <a:cs typeface="Calibri" pitchFamily="34" charset="0"/>
            </a:endParaRPr>
          </a:p>
        </p:txBody>
      </p:sp>
      <p:sp>
        <p:nvSpPr>
          <p:cNvPr id="17" name="Round Same Side Corner Rectangle 16">
            <a:hlinkClick r:id="rId5" action="ppaction://hlinksldjump"/>
          </p:cNvPr>
          <p:cNvSpPr/>
          <p:nvPr/>
        </p:nvSpPr>
        <p:spPr>
          <a:xfrm>
            <a:off x="1475656" y="0"/>
            <a:ext cx="576064"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LO2</a:t>
            </a:r>
            <a:endParaRPr lang="en-GB" sz="1400" b="1" dirty="0">
              <a:latin typeface="Calibri" pitchFamily="34" charset="0"/>
              <a:cs typeface="Calibri" pitchFamily="34" charset="0"/>
            </a:endParaRPr>
          </a:p>
        </p:txBody>
      </p:sp>
      <p:sp>
        <p:nvSpPr>
          <p:cNvPr id="18" name="Round Same Side Corner Rectangle 17">
            <a:hlinkClick r:id="rId6" action="ppaction://hlinksldjump"/>
          </p:cNvPr>
          <p:cNvSpPr/>
          <p:nvPr/>
        </p:nvSpPr>
        <p:spPr>
          <a:xfrm>
            <a:off x="2051720" y="0"/>
            <a:ext cx="576064"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LO3</a:t>
            </a:r>
            <a:endParaRPr lang="en-GB" sz="1400" b="1"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364" y="836712"/>
            <a:ext cx="8569108" cy="5286412"/>
          </a:xfrm>
        </p:spPr>
        <p:txBody>
          <a:bodyPr>
            <a:noAutofit/>
          </a:bodyPr>
          <a:lstStyle/>
          <a:p>
            <a:pPr marL="0" indent="0">
              <a:buNone/>
            </a:pPr>
            <a:r>
              <a:rPr lang="en-GB" sz="2000" b="1" dirty="0" smtClean="0"/>
              <a:t>CGI - An animated feature can use a collection of these different techniques</a:t>
            </a:r>
          </a:p>
          <a:p>
            <a:pPr marL="0" indent="0">
              <a:buNone/>
            </a:pPr>
            <a:r>
              <a:rPr lang="en-GB" sz="2000" dirty="0" smtClean="0"/>
              <a:t>Many high end animation software options are also available on a trial basis, allowing for educational and non-commercial development with certain restrictions. Several free and open source animation software applications exist.</a:t>
            </a:r>
          </a:p>
          <a:p>
            <a:pPr marL="342900" indent="-342900">
              <a:buFont typeface="Wingdings" pitchFamily="2" charset="2"/>
              <a:buChar char="Ø"/>
            </a:pPr>
            <a:r>
              <a:rPr lang="en-GB" sz="1800" dirty="0" smtClean="0"/>
              <a:t>Computer Generated Imagery (CGI) is a widely recognised animation process which is used in the animation industry today, to produce jaw-dropping special effects. This process is generally used for visual effects because computer generated graphics are easily controlled and edited rather than other processes such as stop frame animation or hiring extras for crowd scenes and it also allows for imagery which 	     wouldn’t be imaginable using any other animation technology. </a:t>
            </a:r>
          </a:p>
          <a:p>
            <a:pPr marL="800100" lvl="1" indent="-342900">
              <a:buFont typeface="Wingdings" pitchFamily="2" charset="2"/>
              <a:buChar char="Ø"/>
            </a:pPr>
            <a:r>
              <a:rPr lang="en-GB" sz="1600" dirty="0" smtClean="0"/>
              <a:t>The first fully computer generated film was the first </a:t>
            </a:r>
            <a:r>
              <a:rPr lang="en-GB" sz="1600" b="1" dirty="0" smtClean="0"/>
              <a:t>Toy Story </a:t>
            </a:r>
            <a:r>
              <a:rPr lang="en-GB" sz="1600" dirty="0" smtClean="0"/>
              <a:t>film in 1995.</a:t>
            </a:r>
          </a:p>
          <a:p>
            <a:pPr marL="800100" lvl="1" indent="-342900">
              <a:buFont typeface="Wingdings" pitchFamily="2" charset="2"/>
              <a:buChar char="Ø"/>
            </a:pPr>
            <a:endParaRPr lang="en-GB" sz="1600" dirty="0" smtClean="0"/>
          </a:p>
          <a:p>
            <a:pPr marL="342900" indent="-342900">
              <a:buFont typeface="Wingdings" pitchFamily="2" charset="2"/>
              <a:buChar char="Ø"/>
            </a:pPr>
            <a:r>
              <a:rPr lang="en-GB" sz="1800" dirty="0" smtClean="0"/>
              <a:t>CGI has now taken the form as the most dominant form of creating special effects for both fully animated and also films using actors and real scenes as they can contribute to create amazing imagery.</a:t>
            </a:r>
          </a:p>
          <a:p>
            <a:pPr marL="598932" lvl="1" indent="-342900">
              <a:buFont typeface="Wingdings" pitchFamily="2" charset="2"/>
              <a:buChar char="Ø"/>
            </a:pPr>
            <a:r>
              <a:rPr lang="en-GB" sz="1600" dirty="0" smtClean="0"/>
              <a:t>Other movies that used this method was </a:t>
            </a:r>
            <a:r>
              <a:rPr lang="en-GB" sz="1600" b="1" dirty="0" smtClean="0"/>
              <a:t>The Pirates of the Caribbean</a:t>
            </a:r>
          </a:p>
          <a:p>
            <a:pPr marL="342900" indent="-342900">
              <a:buFont typeface="Wingdings" pitchFamily="2" charset="2"/>
              <a:buChar char="Ø"/>
            </a:pPr>
            <a:endParaRPr lang="en-GB" sz="1800" dirty="0" smtClean="0"/>
          </a:p>
          <a:p>
            <a:pPr marL="0" lvl="1" indent="0" algn="r">
              <a:buSzPct val="68000"/>
              <a:buNone/>
            </a:pPr>
            <a:r>
              <a:rPr lang="en-GB" sz="1800" b="1" dirty="0" smtClean="0"/>
              <a:t>See </a:t>
            </a:r>
            <a:r>
              <a:rPr lang="en-GB" sz="1800" b="1" dirty="0" smtClean="0">
                <a:hlinkClick r:id="" action="ppaction://hlinkshowjump?jump=nextslide"/>
              </a:rPr>
              <a:t>next 3 slides</a:t>
            </a:r>
            <a:r>
              <a:rPr lang="en-GB" sz="1800" b="1" dirty="0" smtClean="0"/>
              <a:t> for different forms of these animations</a:t>
            </a:r>
            <a:endParaRPr lang="en-GB" sz="1800" dirty="0" smtClean="0"/>
          </a:p>
        </p:txBody>
      </p:sp>
      <p:pic>
        <p:nvPicPr>
          <p:cNvPr id="5" name="Picture 4"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6" name="Round Same Side Corner Rectangle 5">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61664" y="44624"/>
            <a:ext cx="8686800" cy="980752"/>
          </a:xfrm>
        </p:spPr>
        <p:txBody>
          <a:bodyPr>
            <a:noAutofit/>
          </a:bodyPr>
          <a:lstStyle/>
          <a:p>
            <a:r>
              <a:rPr lang="en-GB" sz="4000" dirty="0" smtClean="0"/>
              <a:t> 3 - Types of Animations</a:t>
            </a:r>
            <a:endParaRPr lang="en-GB" sz="4000" dirty="0"/>
          </a:p>
        </p:txBody>
      </p:sp>
      <p:pic>
        <p:nvPicPr>
          <p:cNvPr id="7" name="Picture 6"/>
          <p:cNvPicPr/>
          <p:nvPr/>
        </p:nvPicPr>
        <p:blipFill>
          <a:blip r:embed="rId6" cstate="print"/>
          <a:srcRect t="65455"/>
          <a:stretch>
            <a:fillRect/>
          </a:stretch>
        </p:blipFill>
        <p:spPr bwMode="auto">
          <a:xfrm>
            <a:off x="8316416" y="5301208"/>
            <a:ext cx="720080" cy="792088"/>
          </a:xfrm>
          <a:prstGeom prst="rect">
            <a:avLst/>
          </a:prstGeom>
          <a:noFill/>
          <a:ln w="9525">
            <a:noFill/>
            <a:miter lim="800000"/>
            <a:headEnd/>
            <a:tailEnd/>
          </a:ln>
        </p:spPr>
      </p:pic>
      <p:pic>
        <p:nvPicPr>
          <p:cNvPr id="80898" name="Picture 2" descr="http://t1.gstatic.com/images?q=tbn:ANd9GcTfWJBHkly6o7GoTzJBxbu8Tb0pCYH39S14qGbcFl59nCBpmo6-ZQ"/>
          <p:cNvPicPr>
            <a:picLocks noChangeAspect="1" noChangeArrowheads="1"/>
          </p:cNvPicPr>
          <p:nvPr/>
        </p:nvPicPr>
        <p:blipFill>
          <a:blip r:embed="rId7" cstate="print"/>
          <a:srcRect/>
          <a:stretch>
            <a:fillRect/>
          </a:stretch>
        </p:blipFill>
        <p:spPr bwMode="auto">
          <a:xfrm>
            <a:off x="7488461" y="3367659"/>
            <a:ext cx="1620043" cy="1213469"/>
          </a:xfrm>
          <a:prstGeom prst="rect">
            <a:avLst/>
          </a:prstGeom>
          <a:noFill/>
        </p:spPr>
      </p:pic>
      <p:pic>
        <p:nvPicPr>
          <p:cNvPr id="10" name="Picture 9"/>
          <p:cNvPicPr/>
          <p:nvPr/>
        </p:nvPicPr>
        <p:blipFill>
          <a:blip r:embed="rId6" cstate="print"/>
          <a:srcRect t="28879" b="34757"/>
          <a:stretch>
            <a:fillRect/>
          </a:stretch>
        </p:blipFill>
        <p:spPr bwMode="auto">
          <a:xfrm>
            <a:off x="7596336" y="5301208"/>
            <a:ext cx="684076" cy="792088"/>
          </a:xfrm>
          <a:prstGeom prst="rect">
            <a:avLst/>
          </a:prstGeom>
          <a:noFill/>
          <a:ln w="9525">
            <a:noFill/>
            <a:miter lim="800000"/>
            <a:headEnd/>
            <a:tailEnd/>
          </a:ln>
        </p:spPr>
      </p:pic>
      <p:pic>
        <p:nvPicPr>
          <p:cNvPr id="11" name="Picture 10"/>
          <p:cNvPicPr/>
          <p:nvPr/>
        </p:nvPicPr>
        <p:blipFill>
          <a:blip r:embed="rId6" cstate="print"/>
          <a:srcRect b="71332"/>
          <a:stretch>
            <a:fillRect/>
          </a:stretch>
        </p:blipFill>
        <p:spPr bwMode="auto">
          <a:xfrm>
            <a:off x="6732240" y="5301208"/>
            <a:ext cx="828092" cy="792088"/>
          </a:xfrm>
          <a:prstGeom prst="rect">
            <a:avLst/>
          </a:prstGeom>
          <a:noFill/>
          <a:ln w="9525">
            <a:noFill/>
            <a:miter lim="800000"/>
            <a:headEnd/>
            <a:tailEnd/>
          </a:ln>
        </p:spPr>
      </p:pic>
      <p:sp>
        <p:nvSpPr>
          <p:cNvPr id="12" name="Round Same Side Corner Rectangle 11">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3" name="Round Same Side Corner Rectangle 12">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4" name="Round Same Side Corner Rectangle 13">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5" name="Round Same Side Corner Rectangle 14">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6" name="Round Same Side Corner Rectangle 15">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7" name="Round Same Side Corner Rectangle 16">
            <a:hlinkClick r:id="rId13"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8" name="Round Same Side Corner Rectangle 17">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9" name="Round Same Side Corner Rectangle 18">
            <a:hlinkClick r:id="rId15"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20" name="Round Same Side Corner Rectangle 19">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21" name="Round Same Side Corner Rectangle 20">
            <a:hlinkClick r:id="rId17"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2" name="Round Same Side Corner Rectangle 21">
            <a:hlinkClick r:id="rId18"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06884"/>
            <a:ext cx="6768752" cy="5286412"/>
          </a:xfrm>
        </p:spPr>
        <p:txBody>
          <a:bodyPr>
            <a:noAutofit/>
          </a:bodyPr>
          <a:lstStyle/>
          <a:p>
            <a:pPr marL="0" lvl="1" indent="0">
              <a:buNone/>
            </a:pPr>
            <a:r>
              <a:rPr lang="en-GB" sz="2000" b="1" dirty="0" smtClean="0"/>
              <a:t>2D Rendering </a:t>
            </a:r>
          </a:p>
          <a:p>
            <a:pPr marL="0" lvl="1" indent="0">
              <a:buNone/>
            </a:pPr>
            <a:r>
              <a:rPr lang="en-GB" sz="2000" dirty="0" smtClean="0"/>
              <a:t>This technique is similar to the traditional cell hand drawn technique BUT instead of drawing each different frame only some frames are drawn and the differences performed by the computer filling in the gaps.</a:t>
            </a:r>
          </a:p>
          <a:p>
            <a:pPr marL="342900" lvl="1" indent="-342900"/>
            <a:r>
              <a:rPr lang="en-GB" sz="1800" dirty="0" smtClean="0"/>
              <a:t>2D Graphics - </a:t>
            </a:r>
            <a:r>
              <a:rPr lang="en-GB" sz="1800" b="1" dirty="0" smtClean="0"/>
              <a:t>Adobe Flash</a:t>
            </a:r>
            <a:r>
              <a:rPr lang="en-GB" sz="1800" dirty="0" smtClean="0"/>
              <a:t> (formerly </a:t>
            </a:r>
            <a:r>
              <a:rPr lang="en-GB" sz="1800" b="1" dirty="0" smtClean="0"/>
              <a:t>Macromedia Flash</a:t>
            </a:r>
            <a:r>
              <a:rPr lang="en-GB" sz="1800" dirty="0" smtClean="0"/>
              <a:t>) is a multimedia platform used to add animation, video, and interactivity to Web pages. Flash is frequently used for advertisements and games. Flash manipulates </a:t>
            </a:r>
            <a:r>
              <a:rPr lang="en-GB" sz="1800" b="1" i="1" dirty="0" smtClean="0"/>
              <a:t>vector</a:t>
            </a:r>
            <a:r>
              <a:rPr lang="en-GB" sz="1800" dirty="0" smtClean="0"/>
              <a:t> and </a:t>
            </a:r>
            <a:r>
              <a:rPr lang="en-GB" sz="1800" b="1" i="1" dirty="0" smtClean="0"/>
              <a:t>raster graphics </a:t>
            </a:r>
            <a:r>
              <a:rPr lang="en-GB" sz="1800" dirty="0" smtClean="0"/>
              <a:t>to provide animation of text, drawings, and still images.</a:t>
            </a:r>
          </a:p>
          <a:p>
            <a:pPr marL="580644" lvl="2" indent="-342900"/>
            <a:r>
              <a:rPr lang="en-GB" sz="1600" dirty="0" smtClean="0"/>
              <a:t>Examples of 2D CGI include </a:t>
            </a:r>
            <a:r>
              <a:rPr lang="en-GB" sz="1600" b="1" dirty="0" smtClean="0"/>
              <a:t>Danny Phantom, Waltz of </a:t>
            </a:r>
            <a:r>
              <a:rPr lang="en-GB" sz="1600" b="1" dirty="0" err="1" smtClean="0"/>
              <a:t>Bashir</a:t>
            </a:r>
            <a:r>
              <a:rPr lang="en-GB" sz="1600" b="1" dirty="0" smtClean="0"/>
              <a:t> and Foster’s Home for Imaginary Friends</a:t>
            </a:r>
            <a:r>
              <a:rPr lang="en-GB" sz="1600" dirty="0" smtClean="0"/>
              <a:t>.</a:t>
            </a:r>
          </a:p>
          <a:p>
            <a:pPr lvl="1"/>
            <a:endParaRPr lang="en-GB" sz="1800" dirty="0" smtClean="0"/>
          </a:p>
        </p:txBody>
      </p:sp>
      <p:pic>
        <p:nvPicPr>
          <p:cNvPr id="2052" name="Picture 4" descr="http://t2.gstatic.com/images?q=tbn:ANd9GcR63kOetHrBV6PPo-YZ6_5OsuQRS2ST6xvIg1HzAZku1obEbv4&amp;t=1&amp;usg=__6qH8961TTBNFs4GsmKdtBGFTilo="/>
          <p:cNvPicPr>
            <a:picLocks noChangeAspect="1" noChangeArrowheads="1"/>
          </p:cNvPicPr>
          <p:nvPr/>
        </p:nvPicPr>
        <p:blipFill>
          <a:blip r:embed="rId6" cstate="print"/>
          <a:srcRect/>
          <a:stretch>
            <a:fillRect/>
          </a:stretch>
        </p:blipFill>
        <p:spPr bwMode="auto">
          <a:xfrm>
            <a:off x="7229475" y="0"/>
            <a:ext cx="1914525" cy="2381250"/>
          </a:xfrm>
          <a:prstGeom prst="rect">
            <a:avLst/>
          </a:prstGeom>
          <a:noFill/>
        </p:spPr>
      </p:pic>
      <p:pic>
        <p:nvPicPr>
          <p:cNvPr id="11" name="Picture 10" descr="home.jpg">
            <a:hlinkClick r:id="rId7" action="ppaction://hlinksldjump"/>
          </p:cNvPr>
          <p:cNvPicPr>
            <a:picLocks noChangeAspect="1"/>
          </p:cNvPicPr>
          <p:nvPr/>
        </p:nvPicPr>
        <p:blipFill>
          <a:blip r:embed="rId8"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2" name="Round Same Side Corner Rectangle 11">
            <a:hlinkClick r:id="rId9"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44624"/>
            <a:ext cx="8686800" cy="980752"/>
          </a:xfrm>
        </p:spPr>
        <p:txBody>
          <a:bodyPr>
            <a:noAutofit/>
          </a:bodyPr>
          <a:lstStyle/>
          <a:p>
            <a:r>
              <a:rPr lang="en-GB" sz="4000" dirty="0" smtClean="0"/>
              <a:t> 3 - Types of Animations</a:t>
            </a:r>
            <a:endParaRPr lang="en-GB" sz="4000" dirty="0"/>
          </a:p>
        </p:txBody>
      </p:sp>
      <p:pic>
        <p:nvPicPr>
          <p:cNvPr id="14" name="2D-Gorillaz.avi">
            <a:hlinkClick r:id="" action="ppaction://media"/>
          </p:cNvPr>
          <p:cNvPicPr>
            <a:picLocks noRot="1" noChangeAspect="1"/>
          </p:cNvPicPr>
          <p:nvPr>
            <a:videoFile r:link="rId1"/>
          </p:nvPr>
        </p:nvPicPr>
        <p:blipFill>
          <a:blip r:embed="rId10" cstate="print"/>
          <a:stretch>
            <a:fillRect/>
          </a:stretch>
        </p:blipFill>
        <p:spPr>
          <a:xfrm>
            <a:off x="7056107" y="2295128"/>
            <a:ext cx="2087893" cy="1565920"/>
          </a:xfrm>
          <a:prstGeom prst="rect">
            <a:avLst/>
          </a:prstGeom>
        </p:spPr>
      </p:pic>
      <p:pic>
        <p:nvPicPr>
          <p:cNvPr id="15" name="T&amp;J.avi">
            <a:hlinkClick r:id="" action="ppaction://media"/>
          </p:cNvPr>
          <p:cNvPicPr>
            <a:picLocks noRot="1" noChangeAspect="1"/>
          </p:cNvPicPr>
          <p:nvPr>
            <a:videoFile r:link="rId2"/>
          </p:nvPr>
        </p:nvPicPr>
        <p:blipFill>
          <a:blip r:embed="rId11" cstate="print"/>
          <a:stretch>
            <a:fillRect/>
          </a:stretch>
        </p:blipFill>
        <p:spPr>
          <a:xfrm>
            <a:off x="7092280" y="3933056"/>
            <a:ext cx="2051720" cy="1538790"/>
          </a:xfrm>
          <a:prstGeom prst="rect">
            <a:avLst/>
          </a:prstGeom>
        </p:spPr>
      </p:pic>
      <p:pic>
        <p:nvPicPr>
          <p:cNvPr id="16" name="Flintstones.avi">
            <a:hlinkClick r:id="" action="ppaction://media"/>
          </p:cNvPr>
          <p:cNvPicPr>
            <a:picLocks noRot="1" noChangeAspect="1"/>
          </p:cNvPicPr>
          <p:nvPr>
            <a:videoFile r:link="rId3"/>
          </p:nvPr>
        </p:nvPicPr>
        <p:blipFill>
          <a:blip r:embed="rId12" cstate="print"/>
          <a:stretch>
            <a:fillRect/>
          </a:stretch>
        </p:blipFill>
        <p:spPr>
          <a:xfrm>
            <a:off x="4860032" y="4581128"/>
            <a:ext cx="2123728" cy="1592796"/>
          </a:xfrm>
          <a:prstGeom prst="rect">
            <a:avLst/>
          </a:prstGeom>
        </p:spPr>
      </p:pic>
      <p:sp>
        <p:nvSpPr>
          <p:cNvPr id="10" name="Round Same Side Corner Rectangle 9">
            <a:hlinkClick r:id="rId13"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7" name="Round Same Side Corner Rectangle 16">
            <a:hlinkClick r:id="rId15"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8" name="Round Same Side Corner Rectangle 17">
            <a:hlinkClick r:id="rId16"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9" name="Round Same Side Corner Rectangle 18">
            <a:hlinkClick r:id="rId17"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0" name="Round Same Side Corner Rectangle 19">
            <a:hlinkClick r:id="rId18"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1" name="Round Same Side Corner Rectangle 20">
            <a:hlinkClick r:id="rId19"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22" name="Round Same Side Corner Rectangle 21">
            <a:hlinkClick r:id="rId20"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23" name="Round Same Side Corner Rectangle 22">
            <a:hlinkClick r:id="rId21"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24" name="Round Same Side Corner Rectangle 23">
            <a:hlinkClick r:id="rId22"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5" name="Round Same Side Corner Rectangle 24">
            <a:hlinkClick r:id="rId23"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4"/>
                                        </p:tgtEl>
                                      </p:cBhvr>
                                    </p:cmd>
                                  </p:childTnLst>
                                </p:cTn>
                              </p:par>
                            </p:childTnLst>
                          </p:cTn>
                        </p:par>
                      </p:childTnLst>
                    </p:cTn>
                  </p:par>
                </p:childTnLst>
              </p:cTn>
              <p:nextCondLst>
                <p:cond evt="onClick" delay="0">
                  <p:tgtEl>
                    <p:spTgt spid="14"/>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14"/>
                </p:tgtEl>
              </p:cMediaNode>
            </p:video>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
                                        </p:tgtEl>
                                      </p:cBhvr>
                                    </p:cmd>
                                  </p:childTnLst>
                                </p:cTn>
                              </p:par>
                            </p:childTnLst>
                          </p:cTn>
                        </p:par>
                      </p:childTnLst>
                    </p:cTn>
                  </p:par>
                </p:childTnLst>
              </p:cTn>
              <p:nextCondLst>
                <p:cond evt="onClick" delay="0">
                  <p:tgtEl>
                    <p:spTgt spid="15"/>
                  </p:tgtEl>
                </p:cond>
              </p:nextCondLst>
            </p:seq>
            <p:video fullScrn="1">
              <p:cMediaNode>
                <p:cTn id="13" fill="hold" display="0">
                  <p:stCondLst>
                    <p:cond delay="indefinite"/>
                  </p:stCondLst>
                  <p:endCondLst>
                    <p:cond evt="onNext" delay="0">
                      <p:tgtEl>
                        <p:sldTgt/>
                      </p:tgtEl>
                    </p:cond>
                    <p:cond evt="onPrev" delay="0">
                      <p:tgtEl>
                        <p:sldTgt/>
                      </p:tgtEl>
                    </p:cond>
                  </p:endCondLst>
                </p:cTn>
                <p:tgtEl>
                  <p:spTgt spid="15"/>
                </p:tgtEl>
              </p:cMediaNode>
            </p:vide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6"/>
                                        </p:tgtEl>
                                      </p:cBhvr>
                                    </p:cmd>
                                  </p:childTnLst>
                                </p:cTn>
                              </p:par>
                            </p:childTnLst>
                          </p:cTn>
                        </p:par>
                      </p:childTnLst>
                    </p:cTn>
                  </p:par>
                </p:childTnLst>
              </p:cTn>
              <p:nextCondLst>
                <p:cond evt="onClick" delay="0">
                  <p:tgtEl>
                    <p:spTgt spid="16"/>
                  </p:tgtEl>
                </p:cond>
              </p:nextCondLst>
            </p:seq>
            <p:video fullScrn="1">
              <p:cMediaNode>
                <p:cTn id="19" fill="hold" display="0">
                  <p:stCondLst>
                    <p:cond delay="indefinite"/>
                  </p:stCondLst>
                  <p:endCondLst>
                    <p:cond evt="onNext" delay="0">
                      <p:tgtEl>
                        <p:sldTgt/>
                      </p:tgtEl>
                    </p:cond>
                    <p:cond evt="onPrev" delay="0">
                      <p:tgtEl>
                        <p:sldTgt/>
                      </p:tgtEl>
                    </p:cond>
                  </p:endCondLst>
                </p:cTn>
                <p:tgtEl>
                  <p:spTgt spid="16"/>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364" y="836712"/>
            <a:ext cx="6624892" cy="5400600"/>
          </a:xfrm>
        </p:spPr>
        <p:txBody>
          <a:bodyPr>
            <a:noAutofit/>
          </a:bodyPr>
          <a:lstStyle/>
          <a:p>
            <a:pPr marL="0" lvl="1" indent="0">
              <a:buNone/>
            </a:pPr>
            <a:r>
              <a:rPr lang="en-GB" sz="2000" b="1" dirty="0" smtClean="0"/>
              <a:t>3D Rendering </a:t>
            </a:r>
          </a:p>
          <a:p>
            <a:pPr marL="0" lvl="1" indent="0">
              <a:buNone/>
            </a:pPr>
            <a:r>
              <a:rPr lang="en-GB" sz="2000" dirty="0" smtClean="0"/>
              <a:t>Computer models are built up first with rudimentary stick figures then wireframe and then fully rendered solid characters. These computer models are manipulated and the motion paths stored. The final rendering can take a huge amount of time and processing.</a:t>
            </a:r>
          </a:p>
          <a:p>
            <a:pPr marL="228600" lvl="1"/>
            <a:r>
              <a:rPr lang="en-GB" sz="1800" dirty="0" smtClean="0"/>
              <a:t>Sometimes flat computer models are used and animated using a similar 3D technique just in the 2D frame.</a:t>
            </a:r>
          </a:p>
          <a:p>
            <a:pPr marL="228600" lvl="1"/>
            <a:r>
              <a:rPr lang="en-GB" sz="1800" dirty="0" smtClean="0"/>
              <a:t>3D Graphics - are graphics that use a three-dimensional representation of geometric data that is stored in the computer for the purposes of performing calculations and rendering 2D images. Such images may be stored for viewing later or displayed in real-time.</a:t>
            </a:r>
          </a:p>
          <a:p>
            <a:pPr marL="466344" lvl="2"/>
            <a:r>
              <a:rPr lang="en-GB" sz="1800" dirty="0" err="1" smtClean="0"/>
              <a:t>Softwares</a:t>
            </a:r>
            <a:r>
              <a:rPr lang="en-GB" sz="1800" dirty="0" smtClean="0"/>
              <a:t> such as Blender, 3D Studio, 3D Plus, </a:t>
            </a:r>
            <a:r>
              <a:rPr lang="en-GB" sz="1800" dirty="0" err="1" smtClean="0"/>
              <a:t>ImpactPlus</a:t>
            </a:r>
            <a:r>
              <a:rPr lang="en-GB" sz="1800" dirty="0" smtClean="0"/>
              <a:t>, ModelMagic3D, etc...</a:t>
            </a:r>
          </a:p>
          <a:p>
            <a:pPr>
              <a:buNone/>
            </a:pPr>
            <a:endParaRPr lang="en-GB" sz="1800" dirty="0" smtClean="0"/>
          </a:p>
        </p:txBody>
      </p:sp>
      <p:pic>
        <p:nvPicPr>
          <p:cNvPr id="5122" name="Picture 2" descr="http://t3.gstatic.com/images?q=tbn:ANd9GcRmXooFUgkiHUMW_JfSbXHhZNaYx-C8ycv3LuaiLzwuZVsVzyA&amp;t=1&amp;usg=__VmzUzRjgbPSkOiWD8yzkQ3kMDIA="/>
          <p:cNvPicPr>
            <a:picLocks noChangeAspect="1" noChangeArrowheads="1"/>
          </p:cNvPicPr>
          <p:nvPr/>
        </p:nvPicPr>
        <p:blipFill>
          <a:blip r:embed="rId6" cstate="print"/>
          <a:srcRect/>
          <a:stretch>
            <a:fillRect/>
          </a:stretch>
        </p:blipFill>
        <p:spPr bwMode="auto">
          <a:xfrm>
            <a:off x="5142476" y="5373216"/>
            <a:ext cx="1358418" cy="1484784"/>
          </a:xfrm>
          <a:prstGeom prst="rect">
            <a:avLst/>
          </a:prstGeom>
          <a:noFill/>
        </p:spPr>
      </p:pic>
      <p:pic>
        <p:nvPicPr>
          <p:cNvPr id="5124" name="Picture 4" descr="http://t2.gstatic.com/images?q=tbn:ANd9GcQYscFNJJ324qhtHzi3w7iKb2loDan6xqUFmpU33dg9ui1Kc30&amp;t=1&amp;usg=__LaSIULu1X09JtifaixDx3Ea0wzk="/>
          <p:cNvPicPr>
            <a:picLocks noChangeAspect="1" noChangeArrowheads="1"/>
          </p:cNvPicPr>
          <p:nvPr/>
        </p:nvPicPr>
        <p:blipFill>
          <a:blip r:embed="rId7" cstate="print"/>
          <a:srcRect/>
          <a:stretch>
            <a:fillRect/>
          </a:stretch>
        </p:blipFill>
        <p:spPr bwMode="auto">
          <a:xfrm>
            <a:off x="3131840" y="5273824"/>
            <a:ext cx="1935347" cy="1584176"/>
          </a:xfrm>
          <a:prstGeom prst="rect">
            <a:avLst/>
          </a:prstGeom>
          <a:noFill/>
        </p:spPr>
      </p:pic>
      <p:pic>
        <p:nvPicPr>
          <p:cNvPr id="5126" name="Picture 6" descr="http://t2.gstatic.com/images?q=tbn:ANd9GcTabX3JtNmi9T8fekfSNl8cQbJlt7r1pRASG6E28l0jIX8o2Dw&amp;t=1&amp;usg=__6wjwNlNpvx4emXIE6k_4_JkrHwM="/>
          <p:cNvPicPr>
            <a:picLocks noChangeAspect="1" noChangeArrowheads="1"/>
          </p:cNvPicPr>
          <p:nvPr/>
        </p:nvPicPr>
        <p:blipFill>
          <a:blip r:embed="rId8" cstate="print"/>
          <a:srcRect/>
          <a:stretch>
            <a:fillRect/>
          </a:stretch>
        </p:blipFill>
        <p:spPr bwMode="auto">
          <a:xfrm>
            <a:off x="7164288" y="1"/>
            <a:ext cx="1979712" cy="1599608"/>
          </a:xfrm>
          <a:prstGeom prst="rect">
            <a:avLst/>
          </a:prstGeom>
          <a:noFill/>
        </p:spPr>
      </p:pic>
      <p:pic>
        <p:nvPicPr>
          <p:cNvPr id="10" name="Picture 9" descr="home.jpg">
            <a:hlinkClick r:id="rId9" action="ppaction://hlinksldjump"/>
          </p:cNvPr>
          <p:cNvPicPr>
            <a:picLocks noChangeAspect="1"/>
          </p:cNvPicPr>
          <p:nvPr/>
        </p:nvPicPr>
        <p:blipFill>
          <a:blip r:embed="rId10"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1" name="Round Same Side Corner Rectangle 10">
            <a:hlinkClick r:id="rId11"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44624"/>
            <a:ext cx="8686800" cy="980752"/>
          </a:xfrm>
        </p:spPr>
        <p:txBody>
          <a:bodyPr>
            <a:noAutofit/>
          </a:bodyPr>
          <a:lstStyle/>
          <a:p>
            <a:r>
              <a:rPr lang="en-GB" sz="4000" dirty="0" smtClean="0"/>
              <a:t> 3 - Types of Animations</a:t>
            </a:r>
            <a:endParaRPr lang="en-GB" sz="4000" dirty="0"/>
          </a:p>
        </p:txBody>
      </p:sp>
      <p:pic>
        <p:nvPicPr>
          <p:cNvPr id="12" name="3D-Optimus-Prime.avi">
            <a:hlinkClick r:id="" action="ppaction://media"/>
          </p:cNvPr>
          <p:cNvPicPr>
            <a:picLocks noRot="1" noChangeAspect="1"/>
          </p:cNvPicPr>
          <p:nvPr>
            <a:videoFile r:link="rId1"/>
          </p:nvPr>
        </p:nvPicPr>
        <p:blipFill>
          <a:blip r:embed="rId12" cstate="print"/>
          <a:stretch>
            <a:fillRect/>
          </a:stretch>
        </p:blipFill>
        <p:spPr>
          <a:xfrm>
            <a:off x="6900918" y="1628800"/>
            <a:ext cx="2243082" cy="1584176"/>
          </a:xfrm>
          <a:prstGeom prst="rect">
            <a:avLst/>
          </a:prstGeom>
        </p:spPr>
      </p:pic>
      <p:pic>
        <p:nvPicPr>
          <p:cNvPr id="13" name="3D-Christmas.avi">
            <a:hlinkClick r:id="" action="ppaction://media"/>
          </p:cNvPr>
          <p:cNvPicPr>
            <a:picLocks noRot="1" noChangeAspect="1"/>
          </p:cNvPicPr>
          <p:nvPr>
            <a:videoFile r:link="rId2"/>
          </p:nvPr>
        </p:nvPicPr>
        <p:blipFill>
          <a:blip r:embed="rId13" cstate="print"/>
          <a:stretch>
            <a:fillRect/>
          </a:stretch>
        </p:blipFill>
        <p:spPr>
          <a:xfrm>
            <a:off x="6994046" y="3284984"/>
            <a:ext cx="2149953" cy="1368152"/>
          </a:xfrm>
          <a:prstGeom prst="rect">
            <a:avLst/>
          </a:prstGeom>
        </p:spPr>
      </p:pic>
      <p:pic>
        <p:nvPicPr>
          <p:cNvPr id="14" name="3D-Transformers2.avi">
            <a:hlinkClick r:id="" action="ppaction://media"/>
          </p:cNvPr>
          <p:cNvPicPr>
            <a:picLocks noRot="1" noChangeAspect="1"/>
          </p:cNvPicPr>
          <p:nvPr>
            <a:videoFile r:link="rId3"/>
          </p:nvPr>
        </p:nvPicPr>
        <p:blipFill>
          <a:blip r:embed="rId14" cstate="print"/>
          <a:stretch>
            <a:fillRect/>
          </a:stretch>
        </p:blipFill>
        <p:spPr>
          <a:xfrm>
            <a:off x="6516216" y="4725143"/>
            <a:ext cx="2627784" cy="1478129"/>
          </a:xfrm>
          <a:prstGeom prst="rect">
            <a:avLst/>
          </a:prstGeom>
        </p:spPr>
      </p:pic>
      <p:sp>
        <p:nvSpPr>
          <p:cNvPr id="15" name="Round Same Side Corner Rectangle 14">
            <a:hlinkClick r:id="rId15"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22" name="Round Same Side Corner Rectangle 21">
            <a:hlinkClick r:id="rId22"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23" name="Round Same Side Corner Rectangle 22">
            <a:hlinkClick r:id="rId23"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24" name="Round Same Side Corner Rectangle 23">
            <a:hlinkClick r:id="rId24"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5" name="Round Same Side Corner Rectangle 24">
            <a:hlinkClick r:id="rId25"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12"/>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video fullScrn="1">
              <p:cMediaNode>
                <p:cTn id="13" fill="hold" display="0">
                  <p:stCondLst>
                    <p:cond delay="indefinite"/>
                  </p:stCondLst>
                  <p:endCondLst>
                    <p:cond evt="onNext" delay="0">
                      <p:tgtEl>
                        <p:sldTgt/>
                      </p:tgtEl>
                    </p:cond>
                    <p:cond evt="onPrev" delay="0">
                      <p:tgtEl>
                        <p:sldTgt/>
                      </p:tgtEl>
                    </p:cond>
                  </p:endCondLst>
                </p:cTn>
                <p:tgtEl>
                  <p:spTgt spid="13"/>
                </p:tgtEl>
              </p:cMediaNode>
            </p:video>
            <p:seq concurrent="1" nextAc="seek">
              <p:cTn id="14" restart="whenNotActive" fill="hold" evtFilter="cancelBubble" nodeType="interactiveSeq">
                <p:stCondLst>
                  <p:cond evt="onClick" delay="0">
                    <p:tgtEl>
                      <p:spTgt spid="14"/>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4"/>
                                        </p:tgtEl>
                                      </p:cBhvr>
                                    </p:cmd>
                                  </p:childTnLst>
                                </p:cTn>
                              </p:par>
                            </p:childTnLst>
                          </p:cTn>
                        </p:par>
                      </p:childTnLst>
                    </p:cTn>
                  </p:par>
                </p:childTnLst>
              </p:cTn>
              <p:nextCondLst>
                <p:cond evt="onClick" delay="0">
                  <p:tgtEl>
                    <p:spTgt spid="14"/>
                  </p:tgtEl>
                </p:cond>
              </p:nextCondLst>
            </p:seq>
            <p:video fullScrn="1">
              <p:cMediaNode>
                <p:cTn id="19" fill="hold" display="0">
                  <p:stCondLst>
                    <p:cond delay="indefinite"/>
                  </p:stCondLst>
                  <p:endCondLst>
                    <p:cond evt="onNext" delay="0">
                      <p:tgtEl>
                        <p:sldTgt/>
                      </p:tgtEl>
                    </p:cond>
                    <p:cond evt="onPrev" delay="0">
                      <p:tgtEl>
                        <p:sldTgt/>
                      </p:tgtEl>
                    </p:cond>
                  </p:endCondLst>
                </p:cTn>
                <p:tgtEl>
                  <p:spTgt spid="14"/>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836712"/>
            <a:ext cx="7525500" cy="5148096"/>
          </a:xfrm>
        </p:spPr>
        <p:txBody>
          <a:bodyPr>
            <a:noAutofit/>
          </a:bodyPr>
          <a:lstStyle/>
          <a:p>
            <a:pPr marL="0" indent="0">
              <a:buNone/>
            </a:pPr>
            <a:r>
              <a:rPr lang="en-GB" sz="2000" dirty="0" smtClean="0"/>
              <a:t>There are three main aspects involved with 3D CGI creation, which are:</a:t>
            </a:r>
          </a:p>
          <a:p>
            <a:pPr lvl="0"/>
            <a:r>
              <a:rPr lang="en-GB" sz="1800" b="1" dirty="0" smtClean="0"/>
              <a:t>Photo Realistic Animation:</a:t>
            </a:r>
            <a:r>
              <a:rPr lang="en-GB" sz="1800" dirty="0" smtClean="0"/>
              <a:t> This is used for animation that wants to resemble real life. It uses advanced features to skin, plants, water, fire, clouds, etc in order to mimic real life. </a:t>
            </a:r>
          </a:p>
          <a:p>
            <a:pPr lvl="1"/>
            <a:r>
              <a:rPr lang="en-GB" sz="1600" dirty="0" smtClean="0"/>
              <a:t>An example of that would be </a:t>
            </a:r>
            <a:r>
              <a:rPr lang="en-GB" sz="1600" b="1" dirty="0" smtClean="0"/>
              <a:t>Ice Age</a:t>
            </a:r>
            <a:r>
              <a:rPr lang="en-GB" sz="1600" dirty="0" smtClean="0"/>
              <a:t>.</a:t>
            </a:r>
          </a:p>
          <a:p>
            <a:pPr lvl="0"/>
            <a:r>
              <a:rPr lang="en-GB" sz="1800" b="1" dirty="0" err="1" smtClean="0"/>
              <a:t>Cel</a:t>
            </a:r>
            <a:r>
              <a:rPr lang="en-GB" sz="1800" b="1" dirty="0" smtClean="0"/>
              <a:t>-Shaded Animation: </a:t>
            </a:r>
            <a:r>
              <a:rPr lang="en-GB" sz="1800" dirty="0" smtClean="0"/>
              <a:t>This is used to mimic traditional animation but using the CG software.</a:t>
            </a:r>
          </a:p>
          <a:p>
            <a:pPr lvl="1"/>
            <a:r>
              <a:rPr lang="en-GB" sz="1600" dirty="0" smtClean="0"/>
              <a:t>Examples of 3D CGI include </a:t>
            </a:r>
            <a:r>
              <a:rPr lang="en-GB" sz="1600" b="1" dirty="0" smtClean="0"/>
              <a:t>Avatar</a:t>
            </a:r>
            <a:r>
              <a:rPr lang="en-GB" sz="1600" dirty="0" smtClean="0"/>
              <a:t> and </a:t>
            </a:r>
            <a:r>
              <a:rPr lang="en-GB" sz="1600" b="1" dirty="0" smtClean="0"/>
              <a:t>Beowulf</a:t>
            </a:r>
            <a:r>
              <a:rPr lang="en-GB" sz="1600" dirty="0" smtClean="0"/>
              <a:t>.</a:t>
            </a:r>
          </a:p>
          <a:p>
            <a:r>
              <a:rPr lang="en-GB" sz="1800" b="1" dirty="0" smtClean="0"/>
              <a:t>Motion Capture: </a:t>
            </a:r>
            <a:r>
              <a:rPr lang="en-GB" sz="1800" dirty="0" smtClean="0"/>
              <a:t>This is where live actors where special suits where the animators can monitor their movements and copy them into CG characters. This is extensively used to capture movement of different people or animals. A special camera is pointed at the subject being motion captured who has reflective sensors attached to them in important locations.  Alight is shone on them and a special camera and computer is used to record the sensors movement which is then translated on to a wire frame model to accurately represent the captured movement.</a:t>
            </a:r>
          </a:p>
          <a:p>
            <a:pPr lvl="1"/>
            <a:r>
              <a:rPr lang="en-GB" sz="1600" dirty="0" smtClean="0"/>
              <a:t>An example of that would be </a:t>
            </a:r>
            <a:r>
              <a:rPr lang="en-GB" sz="1600" b="1" dirty="0" smtClean="0"/>
              <a:t>Polar Express</a:t>
            </a:r>
            <a:r>
              <a:rPr lang="en-GB" sz="1600" dirty="0" smtClean="0"/>
              <a:t>.</a:t>
            </a:r>
          </a:p>
          <a:p>
            <a:endParaRPr lang="en-GB" sz="1800" dirty="0" smtClean="0"/>
          </a:p>
          <a:p>
            <a:endParaRPr lang="en-GB" sz="1800" dirty="0"/>
          </a:p>
        </p:txBody>
      </p:sp>
      <p:pic>
        <p:nvPicPr>
          <p:cNvPr id="5" name="Picture 4"/>
          <p:cNvPicPr/>
          <p:nvPr/>
        </p:nvPicPr>
        <p:blipFill>
          <a:blip r:embed="rId3" cstate="print"/>
          <a:srcRect/>
          <a:stretch>
            <a:fillRect/>
          </a:stretch>
        </p:blipFill>
        <p:spPr bwMode="auto">
          <a:xfrm>
            <a:off x="7236296" y="1484784"/>
            <a:ext cx="1907704" cy="1224136"/>
          </a:xfrm>
          <a:prstGeom prst="rect">
            <a:avLst/>
          </a:prstGeom>
          <a:noFill/>
          <a:ln w="9525">
            <a:noFill/>
            <a:miter lim="800000"/>
            <a:headEnd/>
            <a:tailEnd/>
          </a:ln>
        </p:spPr>
      </p:pic>
      <p:pic>
        <p:nvPicPr>
          <p:cNvPr id="6" name="Picture 5"/>
          <p:cNvPicPr/>
          <p:nvPr/>
        </p:nvPicPr>
        <p:blipFill>
          <a:blip r:embed="rId4" cstate="print"/>
          <a:srcRect/>
          <a:stretch>
            <a:fillRect/>
          </a:stretch>
        </p:blipFill>
        <p:spPr bwMode="auto">
          <a:xfrm>
            <a:off x="7596336" y="5373216"/>
            <a:ext cx="1547664" cy="1080120"/>
          </a:xfrm>
          <a:prstGeom prst="rect">
            <a:avLst/>
          </a:prstGeom>
          <a:noFill/>
          <a:ln w="9525">
            <a:noFill/>
            <a:miter lim="800000"/>
            <a:headEnd/>
            <a:tailEnd/>
          </a:ln>
        </p:spPr>
      </p:pic>
      <p:pic>
        <p:nvPicPr>
          <p:cNvPr id="7" name="Picture 6"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pic>
        <p:nvPicPr>
          <p:cNvPr id="9" name="Picture 2" descr="http://t2.gstatic.com/images?q=tbn:ANd9GcS9WpaTYao7P4PzEsCqQcU1dd3jK_0Cu_Jk85c_dAm94DbOlQc&amp;t=1&amp;usg=__wb7BE7W2Gs1vTGti9EkRtUQDmi4="/>
          <p:cNvPicPr>
            <a:picLocks noChangeAspect="1" noChangeArrowheads="1"/>
          </p:cNvPicPr>
          <p:nvPr/>
        </p:nvPicPr>
        <p:blipFill>
          <a:blip r:embed="rId8" cstate="print"/>
          <a:srcRect/>
          <a:stretch>
            <a:fillRect/>
          </a:stretch>
        </p:blipFill>
        <p:spPr bwMode="auto">
          <a:xfrm>
            <a:off x="7782393" y="3789040"/>
            <a:ext cx="1361606" cy="1584176"/>
          </a:xfrm>
          <a:prstGeom prst="rect">
            <a:avLst/>
          </a:prstGeom>
          <a:noFill/>
        </p:spPr>
      </p:pic>
      <p:sp>
        <p:nvSpPr>
          <p:cNvPr id="3" name="Title 2"/>
          <p:cNvSpPr>
            <a:spLocks noGrp="1"/>
          </p:cNvSpPr>
          <p:nvPr>
            <p:ph type="title"/>
          </p:nvPr>
        </p:nvSpPr>
        <p:spPr>
          <a:xfrm>
            <a:off x="107504" y="116632"/>
            <a:ext cx="8388424" cy="857256"/>
          </a:xfrm>
        </p:spPr>
        <p:txBody>
          <a:bodyPr>
            <a:noAutofit/>
          </a:bodyPr>
          <a:lstStyle/>
          <a:p>
            <a:r>
              <a:rPr lang="en-GB" sz="4000" dirty="0" smtClean="0"/>
              <a:t> 3 - Types of Animations</a:t>
            </a:r>
            <a:endParaRPr lang="en-GB" sz="4000" dirty="0"/>
          </a:p>
        </p:txBody>
      </p:sp>
      <p:pic>
        <p:nvPicPr>
          <p:cNvPr id="83972" name="Picture 4" descr="http://t0.gstatic.com/images?q=tbn:ANd9GcR3eMwxoLBZMcY3qhjOUJ5cy9e8-anAtOlM_uRgv3BxCsLyuVIY"/>
          <p:cNvPicPr>
            <a:picLocks noChangeAspect="1" noChangeArrowheads="1"/>
          </p:cNvPicPr>
          <p:nvPr/>
        </p:nvPicPr>
        <p:blipFill>
          <a:blip r:embed="rId9" cstate="print"/>
          <a:srcRect/>
          <a:stretch>
            <a:fillRect/>
          </a:stretch>
        </p:blipFill>
        <p:spPr bwMode="auto">
          <a:xfrm>
            <a:off x="7410927" y="2708920"/>
            <a:ext cx="1733073" cy="1080120"/>
          </a:xfrm>
          <a:prstGeom prst="rect">
            <a:avLst/>
          </a:prstGeom>
          <a:noFill/>
        </p:spPr>
      </p:pic>
      <p:sp>
        <p:nvSpPr>
          <p:cNvPr id="10" name="Round Same Side Corner Rectangle 9">
            <a:hlinkClick r:id="rId10"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36712"/>
            <a:ext cx="8640960" cy="4929222"/>
          </a:xfrm>
        </p:spPr>
        <p:txBody>
          <a:bodyPr>
            <a:normAutofit/>
          </a:bodyPr>
          <a:lstStyle/>
          <a:p>
            <a:pPr marL="255588" indent="-255588">
              <a:buNone/>
            </a:pPr>
            <a:r>
              <a:rPr lang="en-GB" sz="2000" b="1" dirty="0" smtClean="0"/>
              <a:t>Flipbook</a:t>
            </a:r>
            <a:endParaRPr lang="en-GB" sz="2000" dirty="0" smtClean="0"/>
          </a:p>
          <a:p>
            <a:pPr marL="0" indent="0">
              <a:buNone/>
            </a:pPr>
            <a:r>
              <a:rPr lang="en-GB" sz="2000" dirty="0" smtClean="0"/>
              <a:t>A flipbook animation is a simple type of animation created by viewing successive images so quickly that they seem to form a sequence. The most common method is by printing images on the pages of a book, which can then be flipped or thumbed through rapidly. </a:t>
            </a:r>
          </a:p>
          <a:p>
            <a:pPr marL="457200" indent="-457200"/>
            <a:r>
              <a:rPr lang="en-GB" sz="2000" dirty="0" smtClean="0"/>
              <a:t>A flipbook animation is also known as a </a:t>
            </a:r>
            <a:r>
              <a:rPr lang="en-GB" sz="2000" dirty="0" err="1" smtClean="0"/>
              <a:t>kineograph</a:t>
            </a:r>
            <a:r>
              <a:rPr lang="en-GB" sz="2000" dirty="0" smtClean="0"/>
              <a:t> or thumb book</a:t>
            </a:r>
          </a:p>
          <a:p>
            <a:pPr marL="457200" indent="-457200"/>
            <a:r>
              <a:rPr lang="en-GB" sz="2000" dirty="0" smtClean="0"/>
              <a:t>Flipbooks and similar devices were important during the early stages of film animation history - for this reason, many animators and animation fans have a fondness for the flipbook format.</a:t>
            </a:r>
            <a:endParaRPr lang="en-GB" sz="2000" b="1" dirty="0" smtClean="0">
              <a:hlinkClick r:id="rId3"/>
            </a:endParaRPr>
          </a:p>
          <a:p>
            <a:pPr marL="457200" indent="-457200"/>
            <a:endParaRPr lang="en-GB" sz="2000" dirty="0" smtClean="0"/>
          </a:p>
        </p:txBody>
      </p:sp>
      <p:pic>
        <p:nvPicPr>
          <p:cNvPr id="4" name="Picture 3" descr="home.jpg">
            <a:hlinkClick r:id="rId4" action="ppaction://hlinksldjump"/>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6"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9108504" cy="857256"/>
          </a:xfrm>
        </p:spPr>
        <p:txBody>
          <a:bodyPr>
            <a:noAutofit/>
          </a:bodyPr>
          <a:lstStyle/>
          <a:p>
            <a:r>
              <a:rPr lang="en-GB" sz="4000" dirty="0" smtClean="0"/>
              <a:t> 3 - Types of Animations</a:t>
            </a:r>
            <a:endParaRPr lang="en-GB" sz="4000" dirty="0"/>
          </a:p>
        </p:txBody>
      </p:sp>
      <p:pic>
        <p:nvPicPr>
          <p:cNvPr id="77826" name="Picture 2" descr="http://t3.gstatic.com/images?q=tbn:ANd9GcSr_EPKrIUgYZaRo3SeT4C2CklkeoZA0ahe7jYT4AmoaLM1iSc9Rg"/>
          <p:cNvPicPr>
            <a:picLocks noChangeAspect="1" noChangeArrowheads="1"/>
          </p:cNvPicPr>
          <p:nvPr/>
        </p:nvPicPr>
        <p:blipFill>
          <a:blip r:embed="rId7" cstate="print"/>
          <a:srcRect/>
          <a:stretch>
            <a:fillRect/>
          </a:stretch>
        </p:blipFill>
        <p:spPr bwMode="auto">
          <a:xfrm>
            <a:off x="1770970" y="3933056"/>
            <a:ext cx="3840421" cy="2415531"/>
          </a:xfrm>
          <a:prstGeom prst="rect">
            <a:avLst/>
          </a:prstGeom>
          <a:noFill/>
        </p:spPr>
      </p:pic>
      <p:pic>
        <p:nvPicPr>
          <p:cNvPr id="77828" name="Picture 4" descr="http://t1.gstatic.com/images?q=tbn:ANd9GcRT8rypnAxXRP_v_bPaMhp2_wQDnha-EIdJrzmtH6KyNuXFV_YHxg"/>
          <p:cNvPicPr>
            <a:picLocks noChangeAspect="1" noChangeArrowheads="1"/>
          </p:cNvPicPr>
          <p:nvPr/>
        </p:nvPicPr>
        <p:blipFill>
          <a:blip r:embed="rId8" cstate="print"/>
          <a:srcRect/>
          <a:stretch>
            <a:fillRect/>
          </a:stretch>
        </p:blipFill>
        <p:spPr bwMode="auto">
          <a:xfrm>
            <a:off x="5940152" y="3957060"/>
            <a:ext cx="2919214" cy="2432678"/>
          </a:xfrm>
          <a:prstGeom prst="rect">
            <a:avLst/>
          </a:prstGeom>
          <a:noFill/>
        </p:spPr>
      </p:pic>
      <p:sp>
        <p:nvSpPr>
          <p:cNvPr id="8" name="Round Same Side Corner Rectangle 7">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5"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6"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7"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8"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9"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36712"/>
            <a:ext cx="8640960" cy="4929222"/>
          </a:xfrm>
        </p:spPr>
        <p:txBody>
          <a:bodyPr>
            <a:normAutofit/>
          </a:bodyPr>
          <a:lstStyle/>
          <a:p>
            <a:r>
              <a:rPr lang="en-GB" sz="2000" dirty="0" smtClean="0">
                <a:hlinkClick r:id="rId3"/>
              </a:rPr>
              <a:t>http://www.animateclay.com/</a:t>
            </a:r>
            <a:r>
              <a:rPr lang="en-GB" sz="2000" dirty="0" smtClean="0"/>
              <a:t>  </a:t>
            </a:r>
          </a:p>
          <a:p>
            <a:r>
              <a:rPr lang="en-GB" sz="2000" dirty="0" smtClean="0">
                <a:hlinkClick r:id="rId4"/>
              </a:rPr>
              <a:t>http://www.cooltoons.com/</a:t>
            </a:r>
            <a:r>
              <a:rPr lang="en-GB" sz="2000" dirty="0" smtClean="0"/>
              <a:t>  </a:t>
            </a:r>
          </a:p>
          <a:p>
            <a:r>
              <a:rPr lang="en-GB" sz="2000" dirty="0" smtClean="0">
                <a:hlinkClick r:id="rId5"/>
              </a:rPr>
              <a:t>http://www.stopmotionworks.com/</a:t>
            </a:r>
            <a:r>
              <a:rPr lang="en-GB" sz="2000" dirty="0" smtClean="0"/>
              <a:t>  </a:t>
            </a:r>
          </a:p>
          <a:p>
            <a:r>
              <a:rPr lang="en-GB" sz="2000" dirty="0" smtClean="0">
                <a:hlinkClick r:id="rId6"/>
              </a:rPr>
              <a:t>http://www.rustboy.com/</a:t>
            </a:r>
            <a:r>
              <a:rPr lang="en-GB" sz="2000" dirty="0" smtClean="0"/>
              <a:t>   </a:t>
            </a:r>
          </a:p>
          <a:p>
            <a:r>
              <a:rPr lang="en-GB" sz="2000" dirty="0" smtClean="0">
                <a:hlinkClick r:id="rId7"/>
              </a:rPr>
              <a:t>http://www.pixar.com/</a:t>
            </a:r>
            <a:r>
              <a:rPr lang="en-GB" sz="2000" dirty="0" smtClean="0"/>
              <a:t>  </a:t>
            </a:r>
          </a:p>
          <a:p>
            <a:r>
              <a:rPr lang="en-GB" sz="2000" dirty="0" smtClean="0">
                <a:hlinkClick r:id="rId8"/>
              </a:rPr>
              <a:t>http://www.aardman.com/</a:t>
            </a:r>
            <a:r>
              <a:rPr lang="en-GB" sz="2000" dirty="0" smtClean="0"/>
              <a:t> </a:t>
            </a:r>
          </a:p>
          <a:p>
            <a:r>
              <a:rPr lang="en-GB" sz="2000" dirty="0" smtClean="0">
                <a:hlinkClick r:id="rId9"/>
              </a:rPr>
              <a:t>http://www.ac.wwu.edu/~stephan/Animation/animation.html</a:t>
            </a:r>
            <a:endParaRPr lang="en-GB" sz="2000" dirty="0" smtClean="0"/>
          </a:p>
        </p:txBody>
      </p:sp>
      <p:pic>
        <p:nvPicPr>
          <p:cNvPr id="4" name="Picture 3" descr="home.jpg">
            <a:hlinkClick r:id="rId10" action="ppaction://hlinksldjump"/>
          </p:cNvPr>
          <p:cNvPicPr>
            <a:picLocks noChangeAspect="1"/>
          </p:cNvPicPr>
          <p:nvPr/>
        </p:nvPicPr>
        <p:blipFill>
          <a:blip r:embed="rId11"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12"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9108504" cy="857256"/>
          </a:xfrm>
        </p:spPr>
        <p:txBody>
          <a:bodyPr>
            <a:noAutofit/>
          </a:bodyPr>
          <a:lstStyle/>
          <a:p>
            <a:r>
              <a:rPr lang="en-GB" sz="4000" dirty="0" smtClean="0"/>
              <a:t> 3 - Types of Animations (RESOURCES)</a:t>
            </a:r>
            <a:endParaRPr lang="en-GB" sz="4000" dirty="0"/>
          </a:p>
        </p:txBody>
      </p:sp>
      <p:sp>
        <p:nvSpPr>
          <p:cNvPr id="6" name="Round Same Side Corner Rectangle 5">
            <a:hlinkClick r:id="rId13"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14"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15"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16"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7"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8"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9"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20"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21"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22"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23"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07454"/>
            <a:ext cx="8749636" cy="5357850"/>
          </a:xfrm>
        </p:spPr>
        <p:txBody>
          <a:bodyPr>
            <a:noAutofit/>
          </a:bodyPr>
          <a:lstStyle/>
          <a:p>
            <a:pPr marL="0" indent="0">
              <a:buNone/>
            </a:pPr>
            <a:r>
              <a:rPr lang="en-GB" sz="2000" dirty="0" smtClean="0"/>
              <a:t>There are twelve principles of character animation which if adhered to provide the ‘rules’ which animated characters should abide to result in a better quality animation.</a:t>
            </a:r>
          </a:p>
          <a:p>
            <a:pPr marL="0" indent="0">
              <a:buNone/>
            </a:pPr>
            <a:endParaRPr lang="en-GB" sz="2000" dirty="0" smtClean="0"/>
          </a:p>
          <a:p>
            <a:pPr marL="0" indent="0">
              <a:buNone/>
            </a:pPr>
            <a:endParaRPr lang="en-GB" sz="2000" dirty="0" smtClean="0"/>
          </a:p>
          <a:p>
            <a:pPr marL="0" indent="0">
              <a:buNone/>
            </a:pPr>
            <a:endParaRPr lang="en-GB" sz="2000" dirty="0" smtClean="0"/>
          </a:p>
          <a:p>
            <a:pPr marL="0" indent="0">
              <a:buNone/>
            </a:pPr>
            <a:endParaRPr lang="en-GB" sz="2000" dirty="0" smtClean="0"/>
          </a:p>
          <a:p>
            <a:pPr marL="365125" indent="-365125">
              <a:buNone/>
            </a:pPr>
            <a:r>
              <a:rPr lang="en-GB" sz="2400" b="1" dirty="0" smtClean="0"/>
              <a:t>-------------------------------------------------------------------------------------------</a:t>
            </a:r>
          </a:p>
          <a:p>
            <a:pPr marL="0" indent="0">
              <a:buNone/>
            </a:pPr>
            <a:r>
              <a:rPr lang="en-GB" sz="1800" b="1" i="1" dirty="0" smtClean="0"/>
              <a:t>Task 5 (P1.3) - </a:t>
            </a:r>
            <a:r>
              <a:rPr lang="en-GB" sz="1800" dirty="0" smtClean="0"/>
              <a:t>For each character animation principle, explain what the different character animations are, with examples</a:t>
            </a:r>
          </a:p>
          <a:p>
            <a:r>
              <a:rPr lang="en-GB" sz="1800" dirty="0" smtClean="0"/>
              <a:t>Focusing on the Movement, Timing and Acceleration aspects</a:t>
            </a:r>
          </a:p>
          <a:p>
            <a:endParaRPr lang="en-GB" sz="1800" dirty="0" smtClean="0"/>
          </a:p>
          <a:p>
            <a:pPr marL="365125" indent="-365125" algn="r">
              <a:buNone/>
            </a:pPr>
            <a:r>
              <a:rPr lang="en-GB" sz="2000" i="1" dirty="0" smtClean="0"/>
              <a:t>			See the </a:t>
            </a:r>
            <a:r>
              <a:rPr lang="en-GB" sz="2000" i="1" dirty="0" smtClean="0">
                <a:hlinkClick r:id="rId3" action="ppaction://hlinksldjump"/>
              </a:rPr>
              <a:t>next 14 slides</a:t>
            </a:r>
            <a:r>
              <a:rPr lang="en-GB" sz="2000" i="1" dirty="0" smtClean="0"/>
              <a:t> for additional information</a:t>
            </a:r>
            <a:endParaRPr lang="en-GB" sz="2000" dirty="0" smtClean="0"/>
          </a:p>
          <a:p>
            <a:pPr lvl="1"/>
            <a:endParaRPr lang="en-GB" sz="2000" dirty="0" smtClean="0"/>
          </a:p>
          <a:p>
            <a:pPr marL="365125" indent="-365125">
              <a:buNone/>
            </a:pPr>
            <a:endParaRPr lang="en-GB" sz="2000" b="1" dirty="0" smtClean="0"/>
          </a:p>
        </p:txBody>
      </p:sp>
      <p:graphicFrame>
        <p:nvGraphicFramePr>
          <p:cNvPr id="5" name="Table 4"/>
          <p:cNvGraphicFramePr>
            <a:graphicFrameLocks noGrp="1"/>
          </p:cNvGraphicFramePr>
          <p:nvPr/>
        </p:nvGraphicFramePr>
        <p:xfrm>
          <a:off x="323528" y="1763648"/>
          <a:ext cx="8496944" cy="1691640"/>
        </p:xfrm>
        <a:graphic>
          <a:graphicData uri="http://schemas.openxmlformats.org/drawingml/2006/table">
            <a:tbl>
              <a:tblPr firstRow="1" bandRow="1">
                <a:tableStyleId>{5C22544A-7EE6-4342-B048-85BDC9FD1C3A}</a:tableStyleId>
              </a:tblPr>
              <a:tblGrid>
                <a:gridCol w="2124236"/>
                <a:gridCol w="2124236"/>
                <a:gridCol w="2124236"/>
                <a:gridCol w="2124236"/>
              </a:tblGrid>
              <a:tr h="14401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4" action="ppaction://hlinksldjump"/>
                        </a:rPr>
                        <a:t>Anticipation</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hlinkClick r:id="rId5" action="ppaction://hlinksldjump"/>
                        </a:rPr>
                        <a:t>Appeal </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hlinkClick r:id="rId6" action="ppaction://hlinksldjump"/>
                        </a:rPr>
                        <a:t>Arcs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7" action="ppaction://hlinksldjump"/>
                        </a:rPr>
                        <a:t>Ease In and Out</a:t>
                      </a:r>
                      <a:r>
                        <a:rPr lang="en-GB" sz="1600" b="1" dirty="0" smtClean="0">
                          <a:solidFill>
                            <a:schemeClr val="tx1"/>
                          </a:solidFill>
                          <a:latin typeface="Calibri" pitchFamily="34" charset="0"/>
                          <a:cs typeface="Calibri" pitchFamily="34" charset="0"/>
                        </a:rPr>
                        <a:t> (or Slow In and Out)</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algn="ctr"/>
                      <a:r>
                        <a:rPr lang="en-GB" sz="1600" b="1" dirty="0" smtClean="0">
                          <a:solidFill>
                            <a:schemeClr val="tx1"/>
                          </a:solidFill>
                          <a:latin typeface="Calibri" pitchFamily="34" charset="0"/>
                          <a:cs typeface="Calibri" pitchFamily="34" charset="0"/>
                          <a:hlinkClick r:id="rId8" action="ppaction://hlinksldjump"/>
                        </a:rPr>
                        <a:t>Exaggeration</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kumimoji="0" lang="en-GB" sz="1600" b="1" kern="1200" dirty="0" smtClean="0">
                          <a:solidFill>
                            <a:schemeClr val="tx1"/>
                          </a:solidFill>
                          <a:latin typeface="Calibri" pitchFamily="34" charset="0"/>
                          <a:ea typeface="+mn-ea"/>
                          <a:cs typeface="Calibri" pitchFamily="34" charset="0"/>
                          <a:hlinkClick r:id="rId9" action="ppaction://hlinksldjump"/>
                        </a:rPr>
                        <a:t>Follow Through </a:t>
                      </a:r>
                      <a:endParaRPr kumimoji="0" lang="en-GB" sz="1600" b="1" kern="1200" dirty="0" smtClean="0">
                        <a:solidFill>
                          <a:schemeClr val="tx1"/>
                        </a:solidFill>
                        <a:latin typeface="Calibri" pitchFamily="34" charset="0"/>
                        <a:ea typeface="+mn-ea"/>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GB" sz="1600" b="1" kern="1200" dirty="0" smtClean="0">
                          <a:solidFill>
                            <a:schemeClr val="tx1"/>
                          </a:solidFill>
                          <a:latin typeface="Calibri" pitchFamily="34" charset="0"/>
                          <a:ea typeface="+mn-ea"/>
                          <a:cs typeface="Calibri" pitchFamily="34" charset="0"/>
                          <a:hlinkClick r:id="rId10" action="ppaction://hlinksldjump"/>
                        </a:rPr>
                        <a:t>Overlapping Action</a:t>
                      </a:r>
                      <a:endParaRPr kumimoji="0" lang="en-GB" sz="1600" b="1" kern="1200" dirty="0" smtClean="0">
                        <a:solidFill>
                          <a:schemeClr val="tx1"/>
                        </a:solidFill>
                        <a:latin typeface="Calibri" pitchFamily="34" charset="0"/>
                        <a:ea typeface="+mn-ea"/>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hlinkClick r:id="rId11" action="ppaction://hlinksldjump"/>
                        </a:rPr>
                        <a:t>Personality</a:t>
                      </a:r>
                      <a:endParaRPr kumimoji="0" lang="en-GB" sz="1600" b="1" kern="1200" dirty="0" smtClean="0">
                        <a:solidFill>
                          <a:schemeClr val="tx1"/>
                        </a:solidFill>
                        <a:latin typeface="Calibri" pitchFamily="34" charset="0"/>
                        <a:ea typeface="+mn-ea"/>
                        <a:cs typeface="Calibri" pitchFamily="34" charset="0"/>
                      </a:endParaRPr>
                    </a:p>
                  </a:txBody>
                  <a:tcPr anchor="ctr">
                    <a:solidFill>
                      <a:schemeClr val="tx2">
                        <a:lumMod val="20000"/>
                        <a:lumOff val="80000"/>
                      </a:schemeClr>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12" action="ppaction://hlinksldjump"/>
                        </a:rPr>
                        <a:t>Secondary Action</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hlinkClick r:id="rId13" action="ppaction://hlinksldjump"/>
                        </a:rPr>
                        <a:t>Staging </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hlinkClick r:id="rId14" action="ppaction://hlinksldjump"/>
                        </a:rPr>
                        <a:t>Straight Ahead</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15" action="ppaction://hlinksldjump"/>
                        </a:rPr>
                        <a:t>Pose-To-Pose Action</a:t>
                      </a:r>
                      <a:endParaRPr lang="en-GB" sz="16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algn="ctr"/>
                      <a:r>
                        <a:rPr lang="en-GB" sz="1600" b="1" dirty="0" smtClean="0">
                          <a:solidFill>
                            <a:schemeClr val="tx1"/>
                          </a:solidFill>
                          <a:latin typeface="Calibri" pitchFamily="34" charset="0"/>
                          <a:cs typeface="Calibri" pitchFamily="34" charset="0"/>
                          <a:hlinkClick r:id="rId16" action="ppaction://hlinksldjump"/>
                        </a:rPr>
                        <a:t>Squash and Stretch</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hlinkClick r:id="rId17" action="ppaction://hlinksldjump"/>
                        </a:rPr>
                        <a:t>Timing </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endParaRPr lang="en-GB" dirty="0"/>
                    </a:p>
                  </a:txBody>
                  <a:tcPr anchor="ctr">
                    <a:solidFill>
                      <a:schemeClr val="tx2">
                        <a:lumMod val="20000"/>
                        <a:lumOff val="80000"/>
                      </a:schemeClr>
                    </a:solidFill>
                  </a:tcPr>
                </a:tc>
                <a:tc>
                  <a:txBody>
                    <a:bodyPr/>
                    <a:lstStyle/>
                    <a:p>
                      <a:endParaRPr lang="en-GB" dirty="0"/>
                    </a:p>
                  </a:txBody>
                  <a:tcPr anchor="ctr">
                    <a:solidFill>
                      <a:schemeClr val="tx2">
                        <a:lumMod val="20000"/>
                        <a:lumOff val="80000"/>
                      </a:schemeClr>
                    </a:solidFill>
                  </a:tcPr>
                </a:tc>
              </a:tr>
            </a:tbl>
          </a:graphicData>
        </a:graphic>
      </p:graphicFrame>
      <p:pic>
        <p:nvPicPr>
          <p:cNvPr id="6" name="Picture 5" descr="home.jpg">
            <a:hlinkClick r:id="rId18" action="ppaction://hlinksldjump"/>
          </p:cNvPr>
          <p:cNvPicPr>
            <a:picLocks noChangeAspect="1"/>
          </p:cNvPicPr>
          <p:nvPr/>
        </p:nvPicPr>
        <p:blipFill>
          <a:blip r:embed="rId19"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20"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9108504" cy="857256"/>
          </a:xfrm>
        </p:spPr>
        <p:txBody>
          <a:bodyPr>
            <a:normAutofit/>
          </a:bodyPr>
          <a:lstStyle/>
          <a:p>
            <a:r>
              <a:rPr lang="en-GB" sz="4000" dirty="0" smtClean="0"/>
              <a:t> 4 - Principles of Character Animation</a:t>
            </a:r>
            <a:endParaRPr lang="en-GB" sz="4000" dirty="0"/>
          </a:p>
        </p:txBody>
      </p:sp>
      <p:sp>
        <p:nvSpPr>
          <p:cNvPr id="8" name="Round Same Side Corner Rectangle 7">
            <a:hlinkClick r:id="rId21"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22"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23"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24"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25"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26"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27"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28"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29"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30"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31"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84976" cy="5357850"/>
          </a:xfrm>
        </p:spPr>
        <p:txBody>
          <a:bodyPr>
            <a:noAutofit/>
          </a:bodyPr>
          <a:lstStyle/>
          <a:p>
            <a:pPr marL="0" indent="0">
              <a:buNone/>
            </a:pPr>
            <a:r>
              <a:rPr lang="en-GB" sz="2000" b="1" dirty="0" smtClean="0"/>
              <a:t>Anticipation </a:t>
            </a:r>
            <a:r>
              <a:rPr lang="en-GB" sz="2000" b="1" i="1" dirty="0" smtClean="0"/>
              <a:t>(click on the 2 images at the bottom of the screen for examples)</a:t>
            </a:r>
          </a:p>
          <a:p>
            <a:pPr marL="0" indent="0">
              <a:buNone/>
            </a:pPr>
            <a:r>
              <a:rPr lang="en-GB" sz="2000" dirty="0" smtClean="0"/>
              <a:t>Anticipation can be used for different reasons; one being to direct the audience’s attention. </a:t>
            </a:r>
          </a:p>
          <a:p>
            <a:r>
              <a:rPr lang="en-GB" sz="1800" dirty="0" smtClean="0"/>
              <a:t>Any action that occurs doesn’t just happen straight away, it always occurs in three different stages; </a:t>
            </a:r>
          </a:p>
          <a:p>
            <a:pPr marL="736092" lvl="1" indent="-342900">
              <a:buFont typeface="+mj-lt"/>
              <a:buAutoNum type="arabicPeriod"/>
            </a:pPr>
            <a:r>
              <a:rPr lang="en-GB" sz="1600" dirty="0" smtClean="0"/>
              <a:t>first the character will prepare for the action</a:t>
            </a:r>
          </a:p>
          <a:p>
            <a:pPr marL="736092" lvl="1" indent="-342900">
              <a:buFont typeface="+mj-lt"/>
              <a:buAutoNum type="arabicPeriod"/>
            </a:pPr>
            <a:r>
              <a:rPr lang="en-GB" sz="1600" dirty="0" smtClean="0"/>
              <a:t>carry out the action </a:t>
            </a:r>
          </a:p>
          <a:p>
            <a:pPr marL="736092" lvl="1" indent="-342900">
              <a:buFont typeface="+mj-lt"/>
              <a:buAutoNum type="arabicPeriod"/>
            </a:pPr>
            <a:r>
              <a:rPr lang="en-GB" sz="1600" dirty="0" smtClean="0"/>
              <a:t>then finally the consequence that occurs as a result of the action</a:t>
            </a:r>
          </a:p>
          <a:p>
            <a:pPr marL="480060" indent="-342900"/>
            <a:r>
              <a:rPr lang="en-GB" sz="1800" dirty="0" smtClean="0"/>
              <a:t>Anticipation is the preparation stage for the action; the character is anticipating what is going to occur and then perform an action as a result of it</a:t>
            </a:r>
          </a:p>
          <a:p>
            <a:pPr marL="480060" indent="-342900"/>
            <a:r>
              <a:rPr lang="en-GB" sz="1800" dirty="0" smtClean="0"/>
              <a:t>Anticipation is something that is used in real life for indicating what is about to happen; therefore to apply realism to animation and the characters within it, anticipation must also be applied.</a:t>
            </a:r>
          </a:p>
          <a:p>
            <a:r>
              <a:rPr lang="en-GB" sz="1800" dirty="0" smtClean="0"/>
              <a:t>For example, if a character crouches low to the ground when performing a jump, the audience can expect a large jump; instead if they slightly bend their knees, they can expect a small jump or hop.  </a:t>
            </a:r>
          </a:p>
          <a:p>
            <a:pPr lvl="1"/>
            <a:endParaRPr lang="en-GB" sz="1400" dirty="0" smtClean="0"/>
          </a:p>
          <a:p>
            <a:endParaRPr lang="en-GB" sz="1800" dirty="0" smtClean="0"/>
          </a:p>
        </p:txBody>
      </p:sp>
      <p:pic>
        <p:nvPicPr>
          <p:cNvPr id="4" name="Picture 3"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pic>
        <p:nvPicPr>
          <p:cNvPr id="6" name="anticip-ball.avi">
            <a:hlinkClick r:id="" action="ppaction://media"/>
          </p:cNvPr>
          <p:cNvPicPr>
            <a:picLocks noRot="1" noChangeAspect="1"/>
          </p:cNvPicPr>
          <p:nvPr>
            <a:videoFile r:link="rId1"/>
          </p:nvPr>
        </p:nvPicPr>
        <p:blipFill>
          <a:blip r:embed="rId8" cstate="print"/>
          <a:stretch>
            <a:fillRect/>
          </a:stretch>
        </p:blipFill>
        <p:spPr>
          <a:xfrm>
            <a:off x="6156176" y="5589240"/>
            <a:ext cx="1691680" cy="1268760"/>
          </a:xfrm>
          <a:prstGeom prst="rect">
            <a:avLst/>
          </a:prstGeom>
        </p:spPr>
      </p:pic>
      <p:pic>
        <p:nvPicPr>
          <p:cNvPr id="7" name="anticip-bug-jump.avi">
            <a:hlinkClick r:id="" action="ppaction://media"/>
          </p:cNvPr>
          <p:cNvPicPr>
            <a:picLocks noRot="1" noChangeAspect="1"/>
          </p:cNvPicPr>
          <p:nvPr>
            <a:videoFile r:link="rId2"/>
          </p:nvPr>
        </p:nvPicPr>
        <p:blipFill>
          <a:blip r:embed="rId9" cstate="print"/>
          <a:stretch>
            <a:fillRect/>
          </a:stretch>
        </p:blipFill>
        <p:spPr>
          <a:xfrm>
            <a:off x="4353271" y="5589240"/>
            <a:ext cx="1691681" cy="1268760"/>
          </a:xfrm>
          <a:prstGeom prst="rect">
            <a:avLst/>
          </a:prstGeom>
        </p:spPr>
      </p:pic>
      <p:sp>
        <p:nvSpPr>
          <p:cNvPr id="8" name="Round Same Side Corner Rectangle 7">
            <a:hlinkClick r:id="rId10"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11"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2"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3"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4"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5"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6"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7"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8"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9"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20"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video>
              <p:cMediaNode>
                <p:cTn id="13" repeatCount="indefinite"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07454"/>
            <a:ext cx="8712968" cy="5357850"/>
          </a:xfrm>
        </p:spPr>
        <p:txBody>
          <a:bodyPr>
            <a:noAutofit/>
          </a:bodyPr>
          <a:lstStyle/>
          <a:p>
            <a:pPr marL="0" indent="0">
              <a:buNone/>
            </a:pPr>
            <a:r>
              <a:rPr lang="en-GB" sz="2000" b="1" dirty="0" smtClean="0"/>
              <a:t>Appeal </a:t>
            </a:r>
          </a:p>
          <a:p>
            <a:pPr marL="0" indent="0">
              <a:buNone/>
            </a:pPr>
            <a:r>
              <a:rPr lang="en-GB" sz="2000" dirty="0" smtClean="0"/>
              <a:t>The appeal of a character comes when the actions that a character performs has charisma and personality; employing this gives a character their appeal to the audience. </a:t>
            </a:r>
          </a:p>
          <a:p>
            <a:r>
              <a:rPr lang="en-GB" sz="1800" dirty="0" smtClean="0"/>
              <a:t>The appeal of a character involves anything that a member of the audience enjoys to see. </a:t>
            </a:r>
          </a:p>
          <a:p>
            <a:pPr lvl="1"/>
            <a:r>
              <a:rPr lang="en-GB" sz="1600" dirty="0" smtClean="0"/>
              <a:t>Such things may be the charm of a character, an attractive design, the way which they communicate, certain actions they perform etc... </a:t>
            </a:r>
          </a:p>
          <a:p>
            <a:pPr lvl="1"/>
            <a:r>
              <a:rPr lang="en-GB" sz="1600" dirty="0" smtClean="0"/>
              <a:t>Appeal can be obtained by simply implying these features to a character successfully such as exaggerating certain attractive features such as the eyes.</a:t>
            </a:r>
          </a:p>
          <a:p>
            <a:r>
              <a:rPr lang="en-GB" sz="1800" dirty="0" smtClean="0"/>
              <a:t>An example of this can be seen in Toy Story where the main character ‘Woody’ looks at another character right in the middle of shot with a facial expression, such as raising one eyebrow and giving them a large grin.</a:t>
            </a:r>
          </a:p>
        </p:txBody>
      </p:sp>
      <p:pic>
        <p:nvPicPr>
          <p:cNvPr id="4" name="Picture 3" descr="http://www.e-moka.net/contenuti/images/debian_toy_story/big/woody-2.jpg"/>
          <p:cNvPicPr/>
          <p:nvPr/>
        </p:nvPicPr>
        <p:blipFill>
          <a:blip r:embed="rId3" cstate="print"/>
          <a:srcRect/>
          <a:stretch>
            <a:fillRect/>
          </a:stretch>
        </p:blipFill>
        <p:spPr bwMode="auto">
          <a:xfrm>
            <a:off x="4860032" y="4536504"/>
            <a:ext cx="2123728" cy="2276872"/>
          </a:xfrm>
          <a:prstGeom prst="rect">
            <a:avLst/>
          </a:prstGeom>
          <a:ln>
            <a:noFill/>
          </a:ln>
          <a:effectLst>
            <a:softEdge rad="112500"/>
          </a:effectLst>
        </p:spPr>
      </p:pic>
      <p:pic>
        <p:nvPicPr>
          <p:cNvPr id="5" name="Picture 4" descr="home.jpg">
            <a:hlinkClick r:id="rId4" action="ppaction://hlinksldjump"/>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6" name="Round Same Side Corner Rectangle 5">
            <a:hlinkClick r:id="rId6"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sp>
        <p:nvSpPr>
          <p:cNvPr id="7" name="Round Same Side Corner Rectangle 6">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0" indent="0">
              <a:buNone/>
            </a:pPr>
            <a:r>
              <a:rPr lang="en-GB" sz="2000" b="1" dirty="0" smtClean="0"/>
              <a:t>Arcs </a:t>
            </a:r>
            <a:r>
              <a:rPr lang="en-GB" sz="2000" b="1" i="1" dirty="0" smtClean="0"/>
              <a:t>(click on the 2 images at the bottom of the screen for examples)</a:t>
            </a:r>
            <a:endParaRPr lang="en-GB" sz="2000" b="1" dirty="0" smtClean="0"/>
          </a:p>
          <a:p>
            <a:pPr marL="0" indent="0">
              <a:buNone/>
            </a:pPr>
            <a:r>
              <a:rPr lang="en-GB" sz="2000" dirty="0" smtClean="0"/>
              <a:t>Arcs are in accordance to motion and how objects and characters carry out this motion. The path that can be seen being taken by a character or object from one extreme to another is always described by an arc.</a:t>
            </a:r>
          </a:p>
          <a:p>
            <a:r>
              <a:rPr lang="en-GB" sz="1800" dirty="0" smtClean="0"/>
              <a:t>Create motion that is much more expressive, smooth and a less stiff action that one moving along a straight path </a:t>
            </a:r>
          </a:p>
          <a:p>
            <a:r>
              <a:rPr lang="en-GB" sz="1800" dirty="0" smtClean="0"/>
              <a:t>Motion is most commonly presented in a timeline view using arcs</a:t>
            </a:r>
          </a:p>
          <a:p>
            <a:r>
              <a:rPr lang="en-GB" sz="1800" dirty="0" smtClean="0"/>
              <a:t>There are many examples that can be looked at as almost all movement in animation using the arc principle. </a:t>
            </a:r>
          </a:p>
          <a:p>
            <a:pPr lvl="1"/>
            <a:r>
              <a:rPr lang="en-GB" sz="1600" dirty="0" smtClean="0"/>
              <a:t>One example can be seen in the feature length animated film by 		    DreamWorks when the character ‘Tigress’ performs a kicking action. </a:t>
            </a:r>
          </a:p>
          <a:p>
            <a:pPr lvl="1"/>
            <a:r>
              <a:rPr lang="en-GB" sz="1600" dirty="0" smtClean="0"/>
              <a:t>The character moves across the screen in a slight arcing motion 		                 rather than moving in a straight line; this gives the impression of a 		                  much smoother and realistic character rather than a stiff, mechanic 			  like motion. </a:t>
            </a:r>
          </a:p>
          <a:p>
            <a:endParaRPr lang="en-GB" sz="1800" dirty="0" smtClean="0"/>
          </a:p>
        </p:txBody>
      </p:sp>
      <p:pic>
        <p:nvPicPr>
          <p:cNvPr id="4" name="Picture 3" descr="http://thecia.com.au/reviews/k/images/kung-fu-panda-0.jpg"/>
          <p:cNvPicPr/>
          <p:nvPr/>
        </p:nvPicPr>
        <p:blipFill>
          <a:blip r:embed="rId5" cstate="print"/>
          <a:srcRect/>
          <a:stretch>
            <a:fillRect/>
          </a:stretch>
        </p:blipFill>
        <p:spPr bwMode="auto">
          <a:xfrm>
            <a:off x="6444208" y="3501008"/>
            <a:ext cx="2699792" cy="1872208"/>
          </a:xfrm>
          <a:prstGeom prst="rect">
            <a:avLst/>
          </a:prstGeom>
          <a:ln>
            <a:noFill/>
          </a:ln>
          <a:effectLst>
            <a:softEdge rad="112500"/>
          </a:effectLst>
        </p:spPr>
      </p:pic>
      <p:pic>
        <p:nvPicPr>
          <p:cNvPr id="5" name="Picture 4" descr="home.jpg">
            <a:hlinkClick r:id="rId6" action="ppaction://hlinksldjump"/>
          </p:cNvPr>
          <p:cNvPicPr>
            <a:picLocks noChangeAspect="1"/>
          </p:cNvPicPr>
          <p:nvPr/>
        </p:nvPicPr>
        <p:blipFill>
          <a:blip r:embed="rId7"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6" name="Round Same Side Corner Rectangle 5">
            <a:hlinkClick r:id="rId8"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pic>
        <p:nvPicPr>
          <p:cNvPr id="7" name="arc-ball-good.avi">
            <a:hlinkClick r:id="" action="ppaction://media"/>
          </p:cNvPr>
          <p:cNvPicPr>
            <a:picLocks noRot="1" noChangeAspect="1"/>
          </p:cNvPicPr>
          <p:nvPr>
            <a:videoFile r:link="rId1"/>
          </p:nvPr>
        </p:nvPicPr>
        <p:blipFill>
          <a:blip r:embed="rId9" cstate="print"/>
          <a:stretch>
            <a:fillRect/>
          </a:stretch>
        </p:blipFill>
        <p:spPr>
          <a:xfrm>
            <a:off x="2739008" y="5429250"/>
            <a:ext cx="1905000" cy="1428750"/>
          </a:xfrm>
          <a:prstGeom prst="rect">
            <a:avLst/>
          </a:prstGeom>
        </p:spPr>
      </p:pic>
      <p:pic>
        <p:nvPicPr>
          <p:cNvPr id="8" name="arc-headturn-good.avi">
            <a:hlinkClick r:id="" action="ppaction://media"/>
          </p:cNvPr>
          <p:cNvPicPr>
            <a:picLocks noRot="1" noChangeAspect="1"/>
          </p:cNvPicPr>
          <p:nvPr>
            <a:videoFile r:link="rId2"/>
          </p:nvPr>
        </p:nvPicPr>
        <p:blipFill>
          <a:blip r:embed="rId10" cstate="print"/>
          <a:stretch>
            <a:fillRect/>
          </a:stretch>
        </p:blipFill>
        <p:spPr>
          <a:xfrm>
            <a:off x="4716016" y="5429250"/>
            <a:ext cx="1905000" cy="1428750"/>
          </a:xfrm>
          <a:prstGeom prst="rect">
            <a:avLst/>
          </a:prstGeom>
        </p:spPr>
      </p:pic>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sp>
        <p:nvSpPr>
          <p:cNvPr id="9" name="Round Same Side Corner Rectangle 8">
            <a:hlinkClick r:id="rId11"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0" name="Round Same Side Corner Rectangle 9">
            <a:hlinkClick r:id="rId12"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1" name="Round Same Side Corner Rectangle 10">
            <a:hlinkClick r:id="rId13"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2" name="Round Same Side Corner Rectangle 11">
            <a:hlinkClick r:id="rId14"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3" name="Round Same Side Corner Rectangle 12">
            <a:hlinkClick r:id="rId15"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4" name="Round Same Side Corner Rectangle 13">
            <a:hlinkClick r:id="rId16"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5" name="Round Same Side Corner Rectangle 14">
            <a:hlinkClick r:id="rId17"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6" name="Round Same Side Corner Rectangle 15">
            <a:hlinkClick r:id="rId18"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7" name="Round Same Side Corner Rectangle 16">
            <a:hlinkClick r:id="rId19"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8" name="Round Same Side Corner Rectangle 17">
            <a:hlinkClick r:id="rId20"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9" name="Round Same Side Corner Rectangle 18">
            <a:hlinkClick r:id="rId21"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video>
              <p:cMediaNode>
                <p:cTn id="13" repeatCount="indefinite"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44624"/>
            <a:ext cx="8535322" cy="957268"/>
          </a:xfrm>
        </p:spPr>
        <p:txBody>
          <a:bodyPr>
            <a:noAutofit/>
          </a:bodyPr>
          <a:lstStyle/>
          <a:p>
            <a:r>
              <a:rPr lang="en-GB" b="1" dirty="0" smtClean="0"/>
              <a:t>Unit 14 - Computer Animation</a:t>
            </a:r>
            <a:endParaRPr lang="en-US" b="1" dirty="0"/>
          </a:p>
        </p:txBody>
      </p:sp>
      <p:sp>
        <p:nvSpPr>
          <p:cNvPr id="3" name="Subtitle 2"/>
          <p:cNvSpPr>
            <a:spLocks noGrp="1"/>
          </p:cNvSpPr>
          <p:nvPr>
            <p:ph type="subTitle" idx="1"/>
          </p:nvPr>
        </p:nvSpPr>
        <p:spPr>
          <a:xfrm>
            <a:off x="971600" y="5661248"/>
            <a:ext cx="7416824" cy="1069836"/>
          </a:xfrm>
        </p:spPr>
        <p:txBody>
          <a:bodyPr>
            <a:normAutofit/>
          </a:bodyPr>
          <a:lstStyle/>
          <a:p>
            <a:r>
              <a:rPr lang="en-GB" sz="2000" dirty="0" smtClean="0"/>
              <a:t>LO1 - Understand the types and uses of animation</a:t>
            </a:r>
            <a:endParaRPr lang="en-US" sz="2000" dirty="0"/>
          </a:p>
        </p:txBody>
      </p:sp>
      <p:pic>
        <p:nvPicPr>
          <p:cNvPr id="84994" name="Picture 2" descr="http://t2.gstatic.com/images?q=tbn:ANd9GcQvLU_nu4ADiWMYH78ggN8-r_wny5kBB03gRXLPxz3yZtBU93Ty8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2536" y="1412776"/>
            <a:ext cx="3697222" cy="2304256"/>
          </a:xfrm>
          <a:prstGeom prst="rect">
            <a:avLst/>
          </a:prstGeom>
          <a:noFill/>
        </p:spPr>
      </p:pic>
      <p:pic>
        <p:nvPicPr>
          <p:cNvPr id="84996" name="Picture 4" descr="http://t0.gstatic.com/images?q=tbn:ANd9GcQ5uikE_ionif_rMQEEXCYR-IcLFq3AMFlN9r0lmgMCITH8TEJe"/>
          <p:cNvPicPr>
            <a:picLocks noChangeAspect="1" noChangeArrowheads="1"/>
          </p:cNvPicPr>
          <p:nvPr/>
        </p:nvPicPr>
        <p:blipFill>
          <a:blip r:embed="rId4" cstate="print"/>
          <a:srcRect/>
          <a:stretch>
            <a:fillRect/>
          </a:stretch>
        </p:blipFill>
        <p:spPr bwMode="auto">
          <a:xfrm>
            <a:off x="2843808" y="1340768"/>
            <a:ext cx="2880320" cy="3219982"/>
          </a:xfrm>
          <a:prstGeom prst="rect">
            <a:avLst/>
          </a:prstGeom>
          <a:noFill/>
        </p:spPr>
      </p:pic>
      <p:pic>
        <p:nvPicPr>
          <p:cNvPr id="84998" name="Picture 6" descr="http://t1.gstatic.com/images?q=tbn:ANd9GcQ6BRlA2uG6GvvmH5MqvRjwEO_2h-jR8rwEaP4OBaDMadTMlb8E"/>
          <p:cNvPicPr>
            <a:picLocks noChangeAspect="1" noChangeArrowheads="1"/>
          </p:cNvPicPr>
          <p:nvPr/>
        </p:nvPicPr>
        <p:blipFill>
          <a:blip r:embed="rId5" cstate="print"/>
          <a:srcRect/>
          <a:stretch>
            <a:fillRect/>
          </a:stretch>
        </p:blipFill>
        <p:spPr bwMode="auto">
          <a:xfrm>
            <a:off x="6156176" y="1340768"/>
            <a:ext cx="2160240" cy="3246262"/>
          </a:xfrm>
          <a:prstGeom prst="rect">
            <a:avLst/>
          </a:prstGeom>
          <a:noFill/>
        </p:spPr>
      </p:pic>
    </p:spTree>
  </p:cSld>
  <p:clrMapOvr>
    <a:masterClrMapping/>
  </p:clrMapOvr>
  <p:transition advClick="0" advTm="3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0" indent="0">
              <a:buNone/>
            </a:pPr>
            <a:r>
              <a:rPr lang="en-GB" sz="2000" b="1" dirty="0" smtClean="0"/>
              <a:t>Ease In and Out (Slow In and Out) </a:t>
            </a:r>
            <a:r>
              <a:rPr lang="en-GB" sz="2000" b="1" i="1" dirty="0" smtClean="0"/>
              <a:t>(click on the 2 images at the bottom of the screen for examples)</a:t>
            </a:r>
            <a:endParaRPr lang="en-GB" sz="2000" b="1" dirty="0" smtClean="0"/>
          </a:p>
          <a:p>
            <a:pPr marL="0" indent="0">
              <a:buNone/>
            </a:pPr>
            <a:r>
              <a:rPr lang="en-GB" sz="2000" dirty="0" smtClean="0"/>
              <a:t>The basic principle of ease in and out involves the gradual change of an objects movement; this could either be moving from a pose accelerating, or coming to rest into a different pose. To create a good animation, a character or object will not suddenly just stop or start as this will create jerky and unrealistic movements. </a:t>
            </a:r>
          </a:p>
          <a:p>
            <a:r>
              <a:rPr lang="en-GB" sz="1800" dirty="0" smtClean="0"/>
              <a:t>What it does mean is that they aren’t moving fully in one frame and then have completely stopped in the next. </a:t>
            </a:r>
          </a:p>
          <a:p>
            <a:r>
              <a:rPr lang="en-GB" sz="1800" dirty="0" smtClean="0"/>
              <a:t>This will create a very jumpy movement that won’t show a		           smooth and realistic like movements and animations. </a:t>
            </a:r>
          </a:p>
          <a:p>
            <a:r>
              <a:rPr lang="en-GB" sz="1800" dirty="0" smtClean="0"/>
              <a:t>Depending on the quality of the animation, this will determine		                 how many frames it takes for a character to ease in or out. </a:t>
            </a:r>
          </a:p>
          <a:p>
            <a:r>
              <a:rPr lang="en-GB" sz="1800" dirty="0" smtClean="0"/>
              <a:t>For low frame rate cartoons, this process may take place over just a few frames and for high budget feature length movies such as Avatar, the frame rate could be as high as 60+ frames per second</a:t>
            </a:r>
          </a:p>
        </p:txBody>
      </p:sp>
      <p:pic>
        <p:nvPicPr>
          <p:cNvPr id="4" name="Picture 3" descr="http://www.thecinemapost.com/wp-content/uploads/2009/12/avatar-movie-image-3.jpg"/>
          <p:cNvPicPr/>
          <p:nvPr/>
        </p:nvPicPr>
        <p:blipFill>
          <a:blip r:embed="rId5" cstate="print"/>
          <a:srcRect/>
          <a:stretch>
            <a:fillRect/>
          </a:stretch>
        </p:blipFill>
        <p:spPr bwMode="auto">
          <a:xfrm>
            <a:off x="6516216" y="3140968"/>
            <a:ext cx="2627784" cy="1728192"/>
          </a:xfrm>
          <a:prstGeom prst="rect">
            <a:avLst/>
          </a:prstGeom>
          <a:ln>
            <a:noFill/>
          </a:ln>
          <a:effectLst>
            <a:softEdge rad="112500"/>
          </a:effectLst>
        </p:spPr>
      </p:pic>
      <p:pic>
        <p:nvPicPr>
          <p:cNvPr id="5" name="Picture 4" descr="home.jpg">
            <a:hlinkClick r:id="rId6" action="ppaction://hlinksldjump"/>
          </p:cNvPr>
          <p:cNvPicPr>
            <a:picLocks noChangeAspect="1"/>
          </p:cNvPicPr>
          <p:nvPr/>
        </p:nvPicPr>
        <p:blipFill>
          <a:blip r:embed="rId7"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6" name="Round Same Side Corner Rectangle 5">
            <a:hlinkClick r:id="rId8"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pic>
        <p:nvPicPr>
          <p:cNvPr id="7" name="ease-arm-good.avi">
            <a:hlinkClick r:id="" action="ppaction://media"/>
          </p:cNvPr>
          <p:cNvPicPr>
            <a:picLocks noRot="1" noChangeAspect="1"/>
          </p:cNvPicPr>
          <p:nvPr>
            <a:videoFile r:link="rId1"/>
          </p:nvPr>
        </p:nvPicPr>
        <p:blipFill>
          <a:blip r:embed="rId9" cstate="print"/>
          <a:stretch>
            <a:fillRect/>
          </a:stretch>
        </p:blipFill>
        <p:spPr>
          <a:xfrm>
            <a:off x="5004048" y="5429250"/>
            <a:ext cx="1905000" cy="1428750"/>
          </a:xfrm>
          <a:prstGeom prst="rect">
            <a:avLst/>
          </a:prstGeom>
        </p:spPr>
      </p:pic>
      <p:pic>
        <p:nvPicPr>
          <p:cNvPr id="8" name="ease-ball.avi">
            <a:hlinkClick r:id="" action="ppaction://media"/>
          </p:cNvPr>
          <p:cNvPicPr>
            <a:picLocks noRot="1" noChangeAspect="1"/>
          </p:cNvPicPr>
          <p:nvPr>
            <a:videoFile r:link="rId2"/>
          </p:nvPr>
        </p:nvPicPr>
        <p:blipFill>
          <a:blip r:embed="rId10" cstate="print"/>
          <a:stretch>
            <a:fillRect/>
          </a:stretch>
        </p:blipFill>
        <p:spPr>
          <a:xfrm>
            <a:off x="2987824" y="5429250"/>
            <a:ext cx="1905000" cy="1428750"/>
          </a:xfrm>
          <a:prstGeom prst="rect">
            <a:avLst/>
          </a:prstGeom>
        </p:spPr>
      </p:pic>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sp>
        <p:nvSpPr>
          <p:cNvPr id="9" name="Round Same Side Corner Rectangle 8">
            <a:hlinkClick r:id="rId11"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0" name="Round Same Side Corner Rectangle 9">
            <a:hlinkClick r:id="rId12"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1" name="Round Same Side Corner Rectangle 10">
            <a:hlinkClick r:id="rId13"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2" name="Round Same Side Corner Rectangle 11">
            <a:hlinkClick r:id="rId14"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3" name="Round Same Side Corner Rectangle 12">
            <a:hlinkClick r:id="rId15"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4" name="Round Same Side Corner Rectangle 13">
            <a:hlinkClick r:id="rId16"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5" name="Round Same Side Corner Rectangle 14">
            <a:hlinkClick r:id="rId17"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6" name="Round Same Side Corner Rectangle 15">
            <a:hlinkClick r:id="rId18"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7" name="Round Same Side Corner Rectangle 16">
            <a:hlinkClick r:id="rId19"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8" name="Round Same Side Corner Rectangle 17">
            <a:hlinkClick r:id="rId20"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9" name="Round Same Side Corner Rectangle 18">
            <a:hlinkClick r:id="rId21"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video>
              <p:cMediaNode>
                <p:cTn id="13" repeatCount="indefinite"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0" indent="0">
              <a:buNone/>
            </a:pPr>
            <a:r>
              <a:rPr lang="en-GB" sz="2000" b="1" dirty="0" smtClean="0"/>
              <a:t>Exaggeration </a:t>
            </a:r>
            <a:r>
              <a:rPr lang="en-GB" sz="2000" b="1" i="1" dirty="0" smtClean="0"/>
              <a:t>(click on the 1 image at the bottom of the screen for an example)</a:t>
            </a:r>
            <a:endParaRPr lang="en-GB" sz="2000" b="1" dirty="0" smtClean="0"/>
          </a:p>
          <a:p>
            <a:pPr marL="0" indent="0">
              <a:buNone/>
            </a:pPr>
            <a:r>
              <a:rPr lang="en-GB" sz="2000" dirty="0" smtClean="0"/>
              <a:t>Like in real life, exaggeration is used in animation in order to emphasise an action. It should however be used in a good balance, as too much exaggeration can look unnecessary. </a:t>
            </a:r>
          </a:p>
          <a:p>
            <a:r>
              <a:rPr lang="en-GB" sz="1800" dirty="0" smtClean="0"/>
              <a:t>In order to show exaggeration successfully in animation, the animator should look at what they desire for the final goal of an action and then decide which sections need to be exaggerated. </a:t>
            </a:r>
          </a:p>
          <a:p>
            <a:r>
              <a:rPr lang="en-GB" sz="1800" dirty="0" smtClean="0"/>
              <a:t>For example if a character is shocked, exaggerating the 			                  size of their eyes will be a good way to emphasise the fact 		                 that they are shocked. The image here shows this.</a:t>
            </a:r>
          </a:p>
          <a:p>
            <a:r>
              <a:rPr lang="en-GB" sz="1800" dirty="0" smtClean="0"/>
              <a:t>Different aspects can be exaggerated such as facial 			    expressions, motions and poses</a:t>
            </a:r>
          </a:p>
        </p:txBody>
      </p:sp>
      <p:pic>
        <p:nvPicPr>
          <p:cNvPr id="10242" name="Picture 2" descr="http://t1.gstatic.com/images?q=tbn:ANd9GcTZ7v2G9Xxs9xuyrIPFAlbKyEK9sZie4pvTZt12QFn_MouyOAw&amp;t=1&amp;usg=__n1ubCXdricLF3RvPyMUFw5KpRi4="/>
          <p:cNvPicPr>
            <a:picLocks noChangeAspect="1" noChangeArrowheads="1"/>
          </p:cNvPicPr>
          <p:nvPr/>
        </p:nvPicPr>
        <p:blipFill>
          <a:blip r:embed="rId4" cstate="print"/>
          <a:srcRect/>
          <a:stretch>
            <a:fillRect/>
          </a:stretch>
        </p:blipFill>
        <p:spPr bwMode="auto">
          <a:xfrm>
            <a:off x="6075353" y="2852936"/>
            <a:ext cx="3068647" cy="2016224"/>
          </a:xfrm>
          <a:prstGeom prst="rect">
            <a:avLst/>
          </a:prstGeom>
          <a:noFill/>
        </p:spPr>
      </p:pic>
      <p:pic>
        <p:nvPicPr>
          <p:cNvPr id="5" name="Picture 4"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6" name="Round Same Side Corner Rectangle 5">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pic>
        <p:nvPicPr>
          <p:cNvPr id="7" name="exagg-point-good.avi">
            <a:hlinkClick r:id="" action="ppaction://media"/>
          </p:cNvPr>
          <p:cNvPicPr>
            <a:picLocks noRot="1" noChangeAspect="1"/>
          </p:cNvPicPr>
          <p:nvPr>
            <a:videoFile r:link="rId1"/>
          </p:nvPr>
        </p:nvPicPr>
        <p:blipFill>
          <a:blip r:embed="rId8" cstate="print"/>
          <a:stretch>
            <a:fillRect/>
          </a:stretch>
        </p:blipFill>
        <p:spPr>
          <a:xfrm>
            <a:off x="4067944" y="5429250"/>
            <a:ext cx="1905000" cy="1428750"/>
          </a:xfrm>
          <a:prstGeom prst="rect">
            <a:avLst/>
          </a:prstGeom>
        </p:spPr>
      </p:pic>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sp>
        <p:nvSpPr>
          <p:cNvPr id="8" name="Round Same Side Corner Rectangle 7">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5"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6"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7"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8"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9"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0" indent="0">
              <a:buNone/>
            </a:pPr>
            <a:r>
              <a:rPr lang="en-GB" sz="2000" b="1" dirty="0" smtClean="0"/>
              <a:t>Follow Through </a:t>
            </a:r>
            <a:r>
              <a:rPr lang="en-GB" sz="2000" b="1" i="1" dirty="0" smtClean="0"/>
              <a:t>(click on the 2 images at the bottom of the screen for examples)</a:t>
            </a:r>
            <a:endParaRPr lang="en-GB" sz="2000" b="1" dirty="0" smtClean="0"/>
          </a:p>
          <a:p>
            <a:pPr marL="0" indent="0">
              <a:buNone/>
            </a:pPr>
            <a:r>
              <a:rPr lang="en-GB" sz="2000" dirty="0" smtClean="0"/>
              <a:t>The follow through aspect of this principle is very similar to anticipation, however this time it occurs after the action instead of before it. The animation usually occurs so that if a character or object moves from its resting point, it will always return to the starting position.</a:t>
            </a:r>
          </a:p>
          <a:p>
            <a:r>
              <a:rPr lang="en-GB" sz="1800" dirty="0" smtClean="0"/>
              <a:t>There are two different aspects of the follow through stage, initiation and weight and drag. In the movements of figures, actions or parts of the actions never occur simultaneously; some parts will initiate the action while others will follow. </a:t>
            </a:r>
          </a:p>
          <a:p>
            <a:r>
              <a:rPr lang="en-GB" sz="1800" dirty="0" smtClean="0"/>
              <a:t>For example, when a wrist moves, the hand and fingers will follow. Weight and drag applies to the loose parts of a character or object that will be dragged behind a leading part. As the object comes to a stop, the loose parts will continue to move, taking longer to come to a stop. This is as it would occur in real life, making the animation more realistic. The secondary action will need to be animated well to give the affect of realism.</a:t>
            </a:r>
          </a:p>
        </p:txBody>
      </p:sp>
      <p:pic>
        <p:nvPicPr>
          <p:cNvPr id="4" name="Picture 3"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pic>
        <p:nvPicPr>
          <p:cNvPr id="6" name="follow-ball.avi">
            <a:hlinkClick r:id="" action="ppaction://media"/>
          </p:cNvPr>
          <p:cNvPicPr>
            <a:picLocks noRot="1" noChangeAspect="1"/>
          </p:cNvPicPr>
          <p:nvPr>
            <a:videoFile r:link="rId1"/>
          </p:nvPr>
        </p:nvPicPr>
        <p:blipFill>
          <a:blip r:embed="rId8" cstate="print"/>
          <a:stretch>
            <a:fillRect/>
          </a:stretch>
        </p:blipFill>
        <p:spPr>
          <a:xfrm>
            <a:off x="3347864" y="5429250"/>
            <a:ext cx="1905000" cy="1428750"/>
          </a:xfrm>
          <a:prstGeom prst="rect">
            <a:avLst/>
          </a:prstGeom>
        </p:spPr>
      </p:pic>
      <p:pic>
        <p:nvPicPr>
          <p:cNvPr id="7" name="follow-bug-arm.avi">
            <a:hlinkClick r:id="" action="ppaction://media"/>
          </p:cNvPr>
          <p:cNvPicPr>
            <a:picLocks noRot="1" noChangeAspect="1"/>
          </p:cNvPicPr>
          <p:nvPr>
            <a:videoFile r:link="rId2"/>
          </p:nvPr>
        </p:nvPicPr>
        <p:blipFill>
          <a:blip r:embed="rId9" cstate="print"/>
          <a:stretch>
            <a:fillRect/>
          </a:stretch>
        </p:blipFill>
        <p:spPr>
          <a:xfrm>
            <a:off x="5364088" y="5429250"/>
            <a:ext cx="1905000" cy="1428750"/>
          </a:xfrm>
          <a:prstGeom prst="rect">
            <a:avLst/>
          </a:prstGeom>
        </p:spPr>
      </p:pic>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sp>
        <p:nvSpPr>
          <p:cNvPr id="8" name="Round Same Side Corner Rectangle 7">
            <a:hlinkClick r:id="rId10"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11"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2"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3"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4"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5"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6"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7"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8"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9"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20"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video>
              <p:cMediaNode>
                <p:cTn id="13" repeatCount="indefinite"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0" indent="0">
              <a:buNone/>
            </a:pPr>
            <a:r>
              <a:rPr lang="en-GB" sz="2000" b="1" dirty="0" smtClean="0"/>
              <a:t>Overlapping Action </a:t>
            </a:r>
            <a:r>
              <a:rPr lang="en-GB" sz="2000" b="1" i="1" dirty="0" smtClean="0"/>
              <a:t>(click on the 2 images at the bottom of the screen for examples)</a:t>
            </a:r>
            <a:endParaRPr lang="en-GB" sz="2000" b="1" dirty="0" smtClean="0"/>
          </a:p>
          <a:p>
            <a:pPr marL="0" indent="0">
              <a:buNone/>
            </a:pPr>
            <a:r>
              <a:rPr lang="en-GB" sz="2000" dirty="0" smtClean="0"/>
              <a:t>Overlapping action can differ slightly in that the time and speed of the loose parts make an object seem more natural. The overlapping action, or the action that follows a motion makes the objects movement more interesting to the audience. An action should never come to a complete stop before starting another action as this can be very dull and boring. Overlapping actions maintain a continuous flow of movement between the whole scene or just simple actions making the animation look much more realistic.</a:t>
            </a:r>
          </a:p>
          <a:p>
            <a:r>
              <a:rPr lang="en-GB" sz="1800" dirty="0" smtClean="0"/>
              <a:t>An example of follow through and overlapping action can be seen in the Toy Story character, Slinky. Whenever the character moves anywhere using his front section, the back section gets dragged along behind seeming to be loose and weighty, even though it is a simple animation and not a real object. When the character walks, jumps, falls or carries out any action, his back section is seemingly weighty and cannot produce its own action, it simply appears to be being dragged along by his front section.</a:t>
            </a:r>
          </a:p>
          <a:p>
            <a:endParaRPr lang="en-GB" sz="1800" dirty="0" smtClean="0"/>
          </a:p>
          <a:p>
            <a:endParaRPr lang="en-GB" sz="1800" dirty="0" smtClean="0"/>
          </a:p>
        </p:txBody>
      </p:sp>
      <p:pic>
        <p:nvPicPr>
          <p:cNvPr id="4" name="Picture 3"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pic>
        <p:nvPicPr>
          <p:cNvPr id="8" name="Picture 7" descr="http://images4.wikia.nocookie.net/pixar/images/thumb/2/2e/Slinkydog.jpg/282px-Slinkydog.jpg"/>
          <p:cNvPicPr/>
          <p:nvPr/>
        </p:nvPicPr>
        <p:blipFill>
          <a:blip r:embed="rId8" cstate="print"/>
          <a:srcRect/>
          <a:stretch>
            <a:fillRect/>
          </a:stretch>
        </p:blipFill>
        <p:spPr bwMode="auto">
          <a:xfrm>
            <a:off x="1403648" y="5417840"/>
            <a:ext cx="1835696" cy="1440160"/>
          </a:xfrm>
          <a:prstGeom prst="rect">
            <a:avLst/>
          </a:prstGeom>
          <a:ln>
            <a:noFill/>
          </a:ln>
          <a:effectLst>
            <a:softEdge rad="112500"/>
          </a:effectLst>
        </p:spPr>
      </p:pic>
      <p:pic>
        <p:nvPicPr>
          <p:cNvPr id="9" name="weight-ball.avi">
            <a:hlinkClick r:id="" action="ppaction://media"/>
          </p:cNvPr>
          <p:cNvPicPr>
            <a:picLocks noRot="1" noChangeAspect="1"/>
          </p:cNvPicPr>
          <p:nvPr>
            <a:videoFile r:link="rId1"/>
          </p:nvPr>
        </p:nvPicPr>
        <p:blipFill>
          <a:blip r:embed="rId9" cstate="print"/>
          <a:stretch>
            <a:fillRect/>
          </a:stretch>
        </p:blipFill>
        <p:spPr>
          <a:xfrm>
            <a:off x="3347864" y="5429250"/>
            <a:ext cx="1905000" cy="1428750"/>
          </a:xfrm>
          <a:prstGeom prst="rect">
            <a:avLst/>
          </a:prstGeom>
        </p:spPr>
      </p:pic>
      <p:pic>
        <p:nvPicPr>
          <p:cNvPr id="10" name="weight-bug-heavy.avi">
            <a:hlinkClick r:id="" action="ppaction://media"/>
          </p:cNvPr>
          <p:cNvPicPr>
            <a:picLocks noRot="1" noChangeAspect="1"/>
          </p:cNvPicPr>
          <p:nvPr>
            <a:videoFile r:link="rId2"/>
          </p:nvPr>
        </p:nvPicPr>
        <p:blipFill>
          <a:blip r:embed="rId10" cstate="print"/>
          <a:stretch>
            <a:fillRect/>
          </a:stretch>
        </p:blipFill>
        <p:spPr>
          <a:xfrm>
            <a:off x="5436096" y="5429250"/>
            <a:ext cx="1905000" cy="1428750"/>
          </a:xfrm>
          <a:prstGeom prst="rect">
            <a:avLst/>
          </a:prstGeom>
        </p:spPr>
      </p:pic>
      <p:sp>
        <p:nvSpPr>
          <p:cNvPr id="11" name="Round Same Side Corner Rectangle 10">
            <a:hlinkClick r:id="rId11"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video>
              <p:cMediaNode>
                <p:cTn id="13" repeatCount="indefinite"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0" indent="0">
              <a:buNone/>
            </a:pPr>
            <a:r>
              <a:rPr lang="en-GB" sz="2000" b="1" dirty="0" smtClean="0"/>
              <a:t>Personality</a:t>
            </a:r>
          </a:p>
          <a:p>
            <a:pPr marL="0" indent="0">
              <a:buNone/>
            </a:pPr>
            <a:r>
              <a:rPr lang="en-GB" sz="2000" dirty="0" smtClean="0"/>
              <a:t>The personality of a character isn’t exactly a principle of animation with     reference to movement and timing; however it does refer to other 	     principles being carried out. </a:t>
            </a:r>
          </a:p>
          <a:p>
            <a:r>
              <a:rPr lang="en-GB" sz="1800" dirty="0" smtClean="0"/>
              <a:t>The successfulness of an animation can be widely determined around a characters personality. The personality of a character, like in real life, refers to the idea that they really become alive and take on the true role of the character having their own feelings and emotions. </a:t>
            </a:r>
          </a:p>
          <a:p>
            <a:pPr lvl="1"/>
            <a:r>
              <a:rPr lang="en-GB" sz="1600" dirty="0" smtClean="0"/>
              <a:t>Different traits and beliefs and ultimately, their own individual personalities</a:t>
            </a:r>
          </a:p>
          <a:p>
            <a:r>
              <a:rPr lang="en-GB" sz="1800" dirty="0" smtClean="0"/>
              <a:t>Clothing, actions and dialogue can all affect a characters personality and the way they are presented to the audience - therefore it is important for the animators, artists and script writers to all work together in order to achieve the personality of a character.</a:t>
            </a:r>
          </a:p>
          <a:p>
            <a:r>
              <a:rPr lang="en-GB" sz="1800" dirty="0" smtClean="0"/>
              <a:t>A clear difference in the personality can be seen in the hero and villain “</a:t>
            </a:r>
            <a:r>
              <a:rPr lang="en-GB" sz="1800" b="1" dirty="0" smtClean="0"/>
              <a:t>The               Lion King”</a:t>
            </a:r>
            <a:r>
              <a:rPr lang="en-GB" sz="1800" dirty="0" smtClean="0"/>
              <a:t>, simply by the way they appear to the audience - how they move and speak</a:t>
            </a:r>
          </a:p>
          <a:p>
            <a:pPr lvl="1"/>
            <a:r>
              <a:rPr lang="en-GB" sz="1600" dirty="0" err="1" smtClean="0"/>
              <a:t>Simba</a:t>
            </a:r>
            <a:r>
              <a:rPr lang="en-GB" sz="1600" dirty="0" smtClean="0"/>
              <a:t>, is a bright golden colour with big brown eyes and smooth, soft looking fur</a:t>
            </a:r>
          </a:p>
          <a:p>
            <a:pPr lvl="1"/>
            <a:r>
              <a:rPr lang="en-GB" sz="1600" dirty="0" smtClean="0"/>
              <a:t>The villain, Scar, has dark brown and black fur, green eyes and very jagged features</a:t>
            </a:r>
          </a:p>
          <a:p>
            <a:pPr lvl="1"/>
            <a:endParaRPr lang="en-GB" sz="1800" dirty="0" smtClean="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pic>
        <p:nvPicPr>
          <p:cNvPr id="6" name="Picture 5" descr="http://www.e-moka.net/contenuti/images/debian_toy_story/big/woody-2.jpg"/>
          <p:cNvPicPr/>
          <p:nvPr/>
        </p:nvPicPr>
        <p:blipFill>
          <a:blip r:embed="rId6" cstate="print"/>
          <a:srcRect/>
          <a:stretch>
            <a:fillRect/>
          </a:stretch>
        </p:blipFill>
        <p:spPr bwMode="auto">
          <a:xfrm>
            <a:off x="7956376" y="908720"/>
            <a:ext cx="1187624" cy="1152128"/>
          </a:xfrm>
          <a:prstGeom prst="rect">
            <a:avLst/>
          </a:prstGeom>
          <a:ln>
            <a:noFill/>
          </a:ln>
          <a:effectLst>
            <a:softEdge rad="112500"/>
          </a:effectLst>
        </p:spPr>
      </p:pic>
      <p:pic>
        <p:nvPicPr>
          <p:cNvPr id="7" name="Picture 6" descr="http://fusedfilm.com/wp-content/uploads/2009/06/monsters_inc_028.jpg"/>
          <p:cNvPicPr/>
          <p:nvPr/>
        </p:nvPicPr>
        <p:blipFill>
          <a:blip r:embed="rId7" cstate="print"/>
          <a:srcRect/>
          <a:stretch>
            <a:fillRect/>
          </a:stretch>
        </p:blipFill>
        <p:spPr bwMode="auto">
          <a:xfrm>
            <a:off x="7956376" y="0"/>
            <a:ext cx="1187624" cy="908720"/>
          </a:xfrm>
          <a:prstGeom prst="rect">
            <a:avLst/>
          </a:prstGeom>
          <a:ln>
            <a:noFill/>
          </a:ln>
          <a:effectLst>
            <a:softEdge rad="112500"/>
          </a:effectLst>
        </p:spPr>
      </p:pic>
      <p:pic>
        <p:nvPicPr>
          <p:cNvPr id="8" name="Picture 7" descr="http://www.disneypicture.net/data/media/184/simba-cartoon-wallpaper.jpg"/>
          <p:cNvPicPr/>
          <p:nvPr/>
        </p:nvPicPr>
        <p:blipFill>
          <a:blip r:embed="rId8" cstate="print"/>
          <a:srcRect l="46051" t="3855"/>
          <a:stretch>
            <a:fillRect/>
          </a:stretch>
        </p:blipFill>
        <p:spPr bwMode="auto">
          <a:xfrm>
            <a:off x="8100974" y="5157192"/>
            <a:ext cx="1043026" cy="1196752"/>
          </a:xfrm>
          <a:prstGeom prst="rect">
            <a:avLst/>
          </a:prstGeom>
          <a:ln>
            <a:noFill/>
          </a:ln>
          <a:effectLst>
            <a:softEdge rad="112500"/>
          </a:effectLst>
        </p:spPr>
      </p:pic>
      <p:pic>
        <p:nvPicPr>
          <p:cNvPr id="9" name="Picture 8" descr="http://images2.fanpop.com/images/photos/2800000/Scar-the-lion-king-2801553-576-336.jpg"/>
          <p:cNvPicPr/>
          <p:nvPr/>
        </p:nvPicPr>
        <p:blipFill>
          <a:blip r:embed="rId9" cstate="print"/>
          <a:srcRect/>
          <a:stretch>
            <a:fillRect/>
          </a:stretch>
        </p:blipFill>
        <p:spPr bwMode="auto">
          <a:xfrm>
            <a:off x="6300192" y="5877272"/>
            <a:ext cx="1584176" cy="1083973"/>
          </a:xfrm>
          <a:prstGeom prst="rect">
            <a:avLst/>
          </a:prstGeom>
          <a:ln>
            <a:noFill/>
          </a:ln>
          <a:effectLst>
            <a:softEdge rad="112500"/>
          </a:effectLst>
        </p:spPr>
      </p:pic>
      <p:sp>
        <p:nvSpPr>
          <p:cNvPr id="10" name="Round Same Side Corner Rectangle 9">
            <a:hlinkClick r:id="rId10"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0" indent="0">
              <a:buNone/>
            </a:pPr>
            <a:r>
              <a:rPr lang="en-GB" sz="2000" b="1" dirty="0" smtClean="0"/>
              <a:t>Secondary Action </a:t>
            </a:r>
            <a:r>
              <a:rPr lang="en-GB" sz="2000" b="1" i="1" dirty="0" smtClean="0"/>
              <a:t>(click on the 1 image at the bottom of the screen for an example)</a:t>
            </a:r>
            <a:endParaRPr lang="en-GB" sz="2000" b="1" dirty="0" smtClean="0"/>
          </a:p>
          <a:p>
            <a:pPr marL="0" indent="0">
              <a:buNone/>
            </a:pPr>
            <a:r>
              <a:rPr lang="en-GB" sz="2000" dirty="0" smtClean="0"/>
              <a:t>A secondary action is an action that occurs directly after another action as a result of it.</a:t>
            </a:r>
          </a:p>
          <a:p>
            <a:r>
              <a:rPr lang="en-GB" sz="1800" dirty="0" smtClean="0"/>
              <a:t>These are, although sometimes not obvious, very important as they increase interest and add realism to the animation. </a:t>
            </a:r>
          </a:p>
          <a:p>
            <a:r>
              <a:rPr lang="en-GB" sz="1800" dirty="0" smtClean="0"/>
              <a:t>Secondary action should be produced so that it can be noticed by the audience however doesn’t overpower the main actions that are taking place. </a:t>
            </a:r>
          </a:p>
          <a:p>
            <a:r>
              <a:rPr lang="en-GB" sz="1800" dirty="0" smtClean="0"/>
              <a:t>An example of secondary action may be when a character is talking to another character; the secondary action may be that they are twiddling their thumbs.</a:t>
            </a:r>
          </a:p>
          <a:p>
            <a:r>
              <a:rPr lang="en-GB" sz="1800" dirty="0" smtClean="0"/>
              <a:t>A good example of secondary action can be seen in Pixar’s Monsters Inc. character, Mike </a:t>
            </a:r>
            <a:r>
              <a:rPr lang="en-GB" sz="1800" dirty="0" err="1" smtClean="0"/>
              <a:t>Wazowski</a:t>
            </a:r>
            <a:r>
              <a:rPr lang="en-GB" sz="1800" dirty="0" smtClean="0"/>
              <a:t>. Whenever the character moves, talks or interacts with any other character or object, the fur covering his body moves accordingly. </a:t>
            </a:r>
          </a:p>
          <a:p>
            <a:r>
              <a:rPr lang="en-GB" sz="1800" dirty="0" smtClean="0"/>
              <a:t>For example:</a:t>
            </a:r>
          </a:p>
          <a:p>
            <a:pPr lvl="1"/>
            <a:r>
              <a:rPr lang="en-GB" sz="1600" dirty="0" smtClean="0"/>
              <a:t>if he is shocked, it quickly stands on end</a:t>
            </a:r>
          </a:p>
          <a:p>
            <a:pPr lvl="1"/>
            <a:r>
              <a:rPr lang="en-GB" sz="1600" dirty="0" smtClean="0"/>
              <a:t>if he is calm the fur looks soft and loosely sits on his body</a:t>
            </a:r>
          </a:p>
        </p:txBody>
      </p:sp>
      <p:pic>
        <p:nvPicPr>
          <p:cNvPr id="4" name="Picture 3" descr="http://fusedfilm.com/wp-content/uploads/2009/06/monsters_inc_028.jpg"/>
          <p:cNvPicPr/>
          <p:nvPr/>
        </p:nvPicPr>
        <p:blipFill>
          <a:blip r:embed="rId4" cstate="print"/>
          <a:srcRect/>
          <a:stretch>
            <a:fillRect/>
          </a:stretch>
        </p:blipFill>
        <p:spPr bwMode="auto">
          <a:xfrm>
            <a:off x="7668344" y="4653136"/>
            <a:ext cx="1512168" cy="1440160"/>
          </a:xfrm>
          <a:prstGeom prst="rect">
            <a:avLst/>
          </a:prstGeom>
          <a:ln>
            <a:noFill/>
          </a:ln>
          <a:effectLst>
            <a:softEdge rad="112500"/>
          </a:effectLst>
        </p:spPr>
      </p:pic>
      <p:pic>
        <p:nvPicPr>
          <p:cNvPr id="5" name="Picture 4"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6" name="Round Same Side Corner Rectangle 5">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pic>
        <p:nvPicPr>
          <p:cNvPr id="7" name="sec-bug-look.avi">
            <a:hlinkClick r:id="" action="ppaction://media"/>
          </p:cNvPr>
          <p:cNvPicPr>
            <a:picLocks noRot="1" noChangeAspect="1"/>
          </p:cNvPicPr>
          <p:nvPr>
            <a:videoFile r:link="rId1"/>
          </p:nvPr>
        </p:nvPicPr>
        <p:blipFill>
          <a:blip r:embed="rId8" cstate="print"/>
          <a:stretch>
            <a:fillRect/>
          </a:stretch>
        </p:blipFill>
        <p:spPr>
          <a:xfrm>
            <a:off x="5763344" y="5429250"/>
            <a:ext cx="1905000" cy="1428750"/>
          </a:xfrm>
          <a:prstGeom prst="rect">
            <a:avLst/>
          </a:prstGeom>
        </p:spPr>
      </p:pic>
      <p:sp>
        <p:nvSpPr>
          <p:cNvPr id="8" name="Round Same Side Corner Rectangle 7">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5"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6"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7"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8"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9"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365125" indent="-365125">
              <a:buNone/>
            </a:pPr>
            <a:r>
              <a:rPr lang="en-GB" sz="2000" b="1" dirty="0" smtClean="0"/>
              <a:t>Staging</a:t>
            </a:r>
          </a:p>
          <a:p>
            <a:pPr marL="365125" indent="-365125">
              <a:buNone/>
            </a:pPr>
            <a:r>
              <a:rPr lang="en-GB" sz="2000" dirty="0" smtClean="0"/>
              <a:t>Staging is the presentation of an idea that is completely clear to the audience. </a:t>
            </a:r>
          </a:p>
          <a:p>
            <a:r>
              <a:rPr lang="en-GB" sz="1800" dirty="0" smtClean="0"/>
              <a:t>It is important that </a:t>
            </a:r>
            <a:r>
              <a:rPr lang="en-GB" sz="1800" b="1" dirty="0" smtClean="0"/>
              <a:t>few </a:t>
            </a:r>
            <a:r>
              <a:rPr lang="en-GB" sz="1800" dirty="0" smtClean="0"/>
              <a:t>actions are occurring at a time - because if </a:t>
            </a:r>
            <a:r>
              <a:rPr lang="en-GB" sz="1800" b="1" u="sng" dirty="0" smtClean="0"/>
              <a:t>too much</a:t>
            </a:r>
            <a:r>
              <a:rPr lang="en-GB" sz="1800" b="1" dirty="0" smtClean="0"/>
              <a:t> </a:t>
            </a:r>
            <a:r>
              <a:rPr lang="en-GB" sz="1800" dirty="0" smtClean="0"/>
              <a:t>is going on in the scene, the audience may be unsure of what to look at resulting in them missing parts of the scene</a:t>
            </a:r>
          </a:p>
          <a:p>
            <a:r>
              <a:rPr lang="en-GB" sz="1800" dirty="0" smtClean="0"/>
              <a:t>An example of this would be in Monsters Inc., where in the scene below, shows the main characters in the foreground; however there are also secondary characters in the background. It is hugely important, in order to give the effect of realism, to make sure that these characters are also animated and staged to give the effect that they are alive, even though the directors knows the attention of the audience will be drawn to the main characters in the foreground; the characters in the background may not even be noticed.</a:t>
            </a:r>
            <a:endParaRPr lang="en-GB" sz="1800" dirty="0"/>
          </a:p>
        </p:txBody>
      </p:sp>
      <p:pic>
        <p:nvPicPr>
          <p:cNvPr id="4" name="Picture 3" descr="http://i39.tinypic.com/34ht8c0.jpg"/>
          <p:cNvPicPr/>
          <p:nvPr/>
        </p:nvPicPr>
        <p:blipFill>
          <a:blip r:embed="rId3" cstate="print"/>
          <a:srcRect/>
          <a:stretch>
            <a:fillRect/>
          </a:stretch>
        </p:blipFill>
        <p:spPr bwMode="auto">
          <a:xfrm>
            <a:off x="3131840" y="4293096"/>
            <a:ext cx="3995937" cy="2348880"/>
          </a:xfrm>
          <a:prstGeom prst="rect">
            <a:avLst/>
          </a:prstGeom>
          <a:ln>
            <a:noFill/>
          </a:ln>
          <a:effectLst>
            <a:softEdge rad="112500"/>
          </a:effectLst>
        </p:spPr>
      </p:pic>
      <p:pic>
        <p:nvPicPr>
          <p:cNvPr id="5" name="Picture 4" descr="home.jpg">
            <a:hlinkClick r:id="rId4" action="ppaction://hlinksldjump"/>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6" name="Round Same Side Corner Rectangle 5">
            <a:hlinkClick r:id="rId6"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sp>
        <p:nvSpPr>
          <p:cNvPr id="7" name="Round Same Side Corner Rectangle 6">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0" indent="0">
              <a:buNone/>
            </a:pPr>
            <a:r>
              <a:rPr lang="en-GB" sz="2000" b="1" dirty="0" smtClean="0"/>
              <a:t>Straight Ahead</a:t>
            </a:r>
          </a:p>
          <a:p>
            <a:pPr marL="0" indent="0">
              <a:buNone/>
            </a:pPr>
            <a:r>
              <a:rPr lang="en-GB" sz="2000" dirty="0" smtClean="0"/>
              <a:t>Gets its name simply because the animator working on the project works straight ahead from the first drawing in the scene. </a:t>
            </a:r>
          </a:p>
          <a:p>
            <a:r>
              <a:rPr lang="en-GB" sz="1800" dirty="0" smtClean="0"/>
              <a:t>In this method, there is one </a:t>
            </a:r>
            <a:r>
              <a:rPr lang="en-GB" sz="1800" b="1" dirty="0" smtClean="0"/>
              <a:t>drawing or image per frame </a:t>
            </a:r>
            <a:r>
              <a:rPr lang="en-GB" sz="1800" dirty="0" smtClean="0"/>
              <a:t>that the animator has designed and set up. </a:t>
            </a:r>
          </a:p>
          <a:p>
            <a:r>
              <a:rPr lang="en-GB" sz="1800" dirty="0" smtClean="0"/>
              <a:t>The drawings created in this process are usually slightly crazy and sketchy as the whole process is kept very creative and not finalised until the final animation is complete. </a:t>
            </a:r>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0" indent="0">
              <a:buNone/>
            </a:pPr>
            <a:r>
              <a:rPr lang="en-GB" sz="2000" b="1" dirty="0" smtClean="0"/>
              <a:t>Pose-to-Pose Action</a:t>
            </a:r>
          </a:p>
          <a:p>
            <a:pPr marL="0" indent="0">
              <a:buNone/>
            </a:pPr>
            <a:r>
              <a:rPr lang="en-GB" sz="2000" dirty="0" smtClean="0"/>
              <a:t>Created by the animator drawing or setting up key poses in the scenes and then drawing or creating images that fit in between them. This method of creating action and animation is the basic way to approach animation using a computer. </a:t>
            </a:r>
          </a:p>
          <a:p>
            <a:r>
              <a:rPr lang="en-GB" sz="2000" dirty="0" smtClean="0"/>
              <a:t>Unlike straight ahead animation, it is very good for getting the timing perfect and also planning out that animations that are going to be created before they are even designed. The key frames are figured out and then the motions in between are generated from them. Pose-to-pose action is most commonly used for animation that requires good action, where poses, expressions and timing is very important.</a:t>
            </a:r>
          </a:p>
          <a:p>
            <a:r>
              <a:rPr lang="en-GB" sz="2000" dirty="0" smtClean="0"/>
              <a:t>An important tool to use in computer animation - </a:t>
            </a:r>
            <a:r>
              <a:rPr lang="en-GB" sz="2000" b="1" i="1" dirty="0" smtClean="0"/>
              <a:t>objects or key frames </a:t>
            </a:r>
            <a:r>
              <a:rPr lang="en-GB" sz="2000" dirty="0" smtClean="0"/>
              <a:t>are created in a ladder format, where each step has an associated transformation - built up one transformation at a time from one key frame to the next. </a:t>
            </a:r>
          </a:p>
          <a:p>
            <a:r>
              <a:rPr lang="en-GB" sz="2000" dirty="0" smtClean="0"/>
              <a:t>An example of this would be when Shrek is animated to walk in 		    a scene, with another character on his shoulder. </a:t>
            </a:r>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pic>
        <p:nvPicPr>
          <p:cNvPr id="6" name="Picture 5" descr="http://www.onlineseats.com/upload/theater/760_the_2_Shrek_070607083727512_wideweb__300x375.jpg"/>
          <p:cNvPicPr/>
          <p:nvPr/>
        </p:nvPicPr>
        <p:blipFill>
          <a:blip r:embed="rId6" cstate="print"/>
          <a:srcRect/>
          <a:stretch>
            <a:fillRect/>
          </a:stretch>
        </p:blipFill>
        <p:spPr bwMode="auto">
          <a:xfrm>
            <a:off x="7092280" y="5013176"/>
            <a:ext cx="1497589" cy="1844824"/>
          </a:xfrm>
          <a:prstGeom prst="rect">
            <a:avLst/>
          </a:prstGeom>
          <a:ln>
            <a:noFill/>
          </a:ln>
          <a:effectLst>
            <a:softEdge rad="112500"/>
          </a:effectLst>
        </p:spPr>
      </p:pic>
      <p:sp>
        <p:nvSpPr>
          <p:cNvPr id="7" name="Round Same Side Corner Rectangle 6">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0" indent="0">
              <a:buNone/>
            </a:pPr>
            <a:r>
              <a:rPr lang="en-GB" sz="2000" b="1" dirty="0" smtClean="0"/>
              <a:t>Squash and Stretch </a:t>
            </a:r>
            <a:r>
              <a:rPr lang="en-GB" sz="2000" b="1" i="1" dirty="0" smtClean="0"/>
              <a:t>(click on the 3 images at the bottom of the screen for examples)</a:t>
            </a:r>
            <a:endParaRPr lang="en-GB" sz="2000" b="1" dirty="0" smtClean="0"/>
          </a:p>
          <a:p>
            <a:pPr marL="0" indent="0">
              <a:buNone/>
            </a:pPr>
            <a:r>
              <a:rPr lang="en-GB" sz="2000" dirty="0" smtClean="0"/>
              <a:t>Squashing and stretching is another way of animating a character or object; as it sounds it is a method of deforming an object, for example, how rigid or flexible the object is. </a:t>
            </a:r>
          </a:p>
          <a:p>
            <a:r>
              <a:rPr lang="en-GB" sz="1800" dirty="0" smtClean="0"/>
              <a:t>Depending on specific objects, it will squash when hitting another object and stretch again when leaving it. This is basically the principle of squash and stretch. Squash and stretch gives an object realistic physics as it would have in real life.</a:t>
            </a:r>
          </a:p>
          <a:p>
            <a:r>
              <a:rPr lang="en-GB" sz="1800" dirty="0" smtClean="0"/>
              <a:t> A good example to show the squash and stretch principle is to show an animated characters muscles. When a muscle contracts it will squash, and when extended again, it will stretch.</a:t>
            </a:r>
          </a:p>
          <a:p>
            <a:r>
              <a:rPr lang="en-GB" sz="1800" dirty="0" smtClean="0"/>
              <a:t>This is shown in the Pixar character, although the lamp is a rigid		       character, it has joints and when jumping, the joints squash in order 		  for the character to bend down when anticipating a jump.</a:t>
            </a:r>
          </a:p>
          <a:p>
            <a:endParaRPr lang="en-GB" sz="1800" b="1" dirty="0" smtClean="0"/>
          </a:p>
        </p:txBody>
      </p:sp>
      <p:pic>
        <p:nvPicPr>
          <p:cNvPr id="5" name="Computer Generated Animation of a Flexing Arm Muscle and Bones.avi">
            <a:hlinkClick r:id="" action="ppaction://media"/>
          </p:cNvPr>
          <p:cNvPicPr>
            <a:picLocks noRot="1" noChangeAspect="1"/>
          </p:cNvPicPr>
          <p:nvPr>
            <a:videoFile r:link="rId1"/>
          </p:nvPr>
        </p:nvPicPr>
        <p:blipFill>
          <a:blip r:embed="rId6" cstate="print"/>
          <a:stretch>
            <a:fillRect/>
          </a:stretch>
        </p:blipFill>
        <p:spPr>
          <a:xfrm>
            <a:off x="4860032" y="5265204"/>
            <a:ext cx="2123728" cy="1592796"/>
          </a:xfrm>
          <a:prstGeom prst="rect">
            <a:avLst/>
          </a:prstGeom>
        </p:spPr>
      </p:pic>
      <p:pic>
        <p:nvPicPr>
          <p:cNvPr id="6" name="Pixar Animation Studios Logo.avi">
            <a:hlinkClick r:id="" action="ppaction://media"/>
          </p:cNvPr>
          <p:cNvPicPr>
            <a:picLocks noRot="1" noChangeAspect="1"/>
          </p:cNvPicPr>
          <p:nvPr>
            <a:videoFile r:link="rId2"/>
          </p:nvPr>
        </p:nvPicPr>
        <p:blipFill>
          <a:blip r:embed="rId7" cstate="print"/>
          <a:stretch>
            <a:fillRect/>
          </a:stretch>
        </p:blipFill>
        <p:spPr>
          <a:xfrm>
            <a:off x="7164288" y="4077072"/>
            <a:ext cx="1979712" cy="1484784"/>
          </a:xfrm>
          <a:prstGeom prst="rect">
            <a:avLst/>
          </a:prstGeom>
        </p:spPr>
      </p:pic>
      <p:pic>
        <p:nvPicPr>
          <p:cNvPr id="7" name="Picture 6" descr="home.jpg">
            <a:hlinkClick r:id="rId8" action="ppaction://hlinksldjump"/>
          </p:cNvPr>
          <p:cNvPicPr>
            <a:picLocks noChangeAspect="1"/>
          </p:cNvPicPr>
          <p:nvPr/>
        </p:nvPicPr>
        <p:blipFill>
          <a:blip r:embed="rId9"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10"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pic>
        <p:nvPicPr>
          <p:cNvPr id="10" name="squash-ball.avi">
            <a:hlinkClick r:id="" action="ppaction://media"/>
          </p:cNvPr>
          <p:cNvPicPr>
            <a:picLocks noRot="1" noChangeAspect="1"/>
          </p:cNvPicPr>
          <p:nvPr>
            <a:videoFile r:link="rId3"/>
          </p:nvPr>
        </p:nvPicPr>
        <p:blipFill>
          <a:blip r:embed="rId11" cstate="print"/>
          <a:stretch>
            <a:fillRect/>
          </a:stretch>
        </p:blipFill>
        <p:spPr>
          <a:xfrm>
            <a:off x="2544283" y="5229200"/>
            <a:ext cx="2171733" cy="1628800"/>
          </a:xfrm>
          <a:prstGeom prst="rect">
            <a:avLst/>
          </a:prstGeom>
        </p:spPr>
      </p:pic>
      <p:sp>
        <p:nvSpPr>
          <p:cNvPr id="9" name="Round Same Side Corner Rectangle 8">
            <a:hlinkClick r:id="rId12"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1" name="Round Same Side Corner Rectangle 10">
            <a:hlinkClick r:id="rId13"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2" name="Round Same Side Corner Rectangle 11">
            <a:hlinkClick r:id="rId14"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3" name="Round Same Side Corner Rectangle 12">
            <a:hlinkClick r:id="rId15"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4" name="Round Same Side Corner Rectangle 13">
            <a:hlinkClick r:id="rId16"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5" name="Round Same Side Corner Rectangle 14">
            <a:hlinkClick r:id="rId17"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6" name="Round Same Side Corner Rectangle 15">
            <a:hlinkClick r:id="rId18"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7" name="Round Same Side Corner Rectangle 16">
            <a:hlinkClick r:id="rId19"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8" name="Round Same Side Corner Rectangle 17">
            <a:hlinkClick r:id="rId20"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9" name="Round Same Side Corner Rectangle 18">
            <a:hlinkClick r:id="rId21"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0" name="Round Same Side Corner Rectangle 19">
            <a:hlinkClick r:id="rId22"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p:cTn id="13" repeatCount="indefinite" fill="hold" display="0">
                  <p:stCondLst>
                    <p:cond delay="indefinite"/>
                  </p:stCondLst>
                  <p:endCondLst>
                    <p:cond evt="onNext" delay="0">
                      <p:tgtEl>
                        <p:sldTgt/>
                      </p:tgtEl>
                    </p:cond>
                    <p:cond evt="onPrev" delay="0">
                      <p:tgtEl>
                        <p:sldTgt/>
                      </p:tgtEl>
                    </p:cond>
                  </p:endCondLst>
                </p:cTn>
                <p:tgtEl>
                  <p:spTgt spid="5"/>
                </p:tgtEl>
              </p:cMediaNode>
            </p:video>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0"/>
                                        </p:tgtEl>
                                      </p:cBhvr>
                                    </p:cmd>
                                  </p:childTnLst>
                                </p:cTn>
                              </p:par>
                            </p:childTnLst>
                          </p:cTn>
                        </p:par>
                      </p:childTnLst>
                    </p:cTn>
                  </p:par>
                </p:childTnLst>
              </p:cTn>
              <p:nextCondLst>
                <p:cond evt="onClick" delay="0">
                  <p:tgtEl>
                    <p:spTgt spid="10"/>
                  </p:tgtEl>
                </p:cond>
              </p:nextCondLst>
            </p:seq>
            <p:video>
              <p:cMediaNode>
                <p:cTn id="19" repeatCount="indefinite"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142844" y="805174"/>
            <a:ext cx="8858312" cy="5072098"/>
          </a:xfrm>
        </p:spPr>
        <p:txBody>
          <a:bodyPr>
            <a:noAutofit/>
          </a:bodyPr>
          <a:lstStyle/>
          <a:p>
            <a:pPr marL="0" indent="0">
              <a:buNone/>
            </a:pPr>
            <a:r>
              <a:rPr lang="en-US" sz="2000" dirty="0" smtClean="0"/>
              <a:t>Cube Systems have been approached by a Technical Arts company who want to break into the animation industry.</a:t>
            </a:r>
          </a:p>
          <a:p>
            <a:r>
              <a:rPr lang="en-US" sz="1800" dirty="0" smtClean="0"/>
              <a:t>In order to do so, they need knowledge and ideas of both existing animators, their creations, studios and processes and a new idea/character they could use with a short example animation. They are prepared to pay very well for this information.</a:t>
            </a:r>
          </a:p>
          <a:p>
            <a:r>
              <a:rPr lang="en-GB" sz="1800" dirty="0" smtClean="0"/>
              <a:t>This first section is all about the animation industry, t</a:t>
            </a:r>
            <a:r>
              <a:rPr lang="en-US" sz="1800" dirty="0" smtClean="0"/>
              <a:t>hey would like a variety of information including:</a:t>
            </a:r>
            <a:endParaRPr lang="en-GB" sz="1800" dirty="0" smtClean="0"/>
          </a:p>
          <a:p>
            <a:pPr lvl="1"/>
            <a:r>
              <a:rPr lang="en-GB" sz="1800" dirty="0" smtClean="0"/>
              <a:t>An investigation into the animation industry, its products and technology </a:t>
            </a:r>
          </a:p>
          <a:p>
            <a:pPr lvl="1"/>
            <a:r>
              <a:rPr lang="en-GB" sz="1800" dirty="0" smtClean="0"/>
              <a:t>How animations are planned </a:t>
            </a:r>
          </a:p>
          <a:p>
            <a:pPr lvl="1"/>
            <a:r>
              <a:rPr lang="en-GB" sz="1800" dirty="0" smtClean="0"/>
              <a:t>Use and Types of animations</a:t>
            </a:r>
          </a:p>
          <a:p>
            <a:pPr lvl="1"/>
            <a:r>
              <a:rPr lang="en-GB" sz="1800" dirty="0" smtClean="0"/>
              <a:t>Principles of character animations</a:t>
            </a:r>
          </a:p>
          <a:p>
            <a:pPr lvl="1"/>
            <a:r>
              <a:rPr lang="en-GB" sz="1800" dirty="0" smtClean="0"/>
              <a:t>Animations - the Studios and Animators</a:t>
            </a:r>
          </a:p>
          <a:p>
            <a:pPr lvl="1"/>
            <a:r>
              <a:rPr lang="en-GB" sz="1800" dirty="0" smtClean="0"/>
              <a:t>Animation Formats</a:t>
            </a:r>
          </a:p>
        </p:txBody>
      </p:sp>
      <p:sp>
        <p:nvSpPr>
          <p:cNvPr id="2" name="Title 1"/>
          <p:cNvSpPr>
            <a:spLocks noGrp="1"/>
          </p:cNvSpPr>
          <p:nvPr>
            <p:ph type="title"/>
          </p:nvPr>
        </p:nvSpPr>
        <p:spPr>
          <a:xfrm>
            <a:off x="0" y="332656"/>
            <a:ext cx="8999984" cy="452568"/>
          </a:xfrm>
        </p:spPr>
        <p:txBody>
          <a:bodyPr>
            <a:normAutofit fontScale="90000"/>
          </a:bodyPr>
          <a:lstStyle/>
          <a:p>
            <a:r>
              <a:rPr lang="en-GB" b="1" dirty="0" smtClean="0"/>
              <a:t> Assessment Scenario</a:t>
            </a:r>
            <a:endParaRPr lang="en-US" b="1" dirty="0"/>
          </a:p>
        </p:txBody>
      </p:sp>
      <p:sp>
        <p:nvSpPr>
          <p:cNvPr id="6" name="Round Same Side Corner Rectangle 5">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7" name="Round Same Side Corner Rectangle 6">
            <a:hlinkClick r:id="rId6" action="ppaction://hlinksldjump"/>
          </p:cNvPr>
          <p:cNvSpPr/>
          <p:nvPr/>
        </p:nvSpPr>
        <p:spPr>
          <a:xfrm>
            <a:off x="1043608" y="0"/>
            <a:ext cx="86409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6" name="Round Same Side Corner Rectangle 15">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7" name="Round Same Side Corner Rectangle 16">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49636" cy="5357850"/>
          </a:xfrm>
        </p:spPr>
        <p:txBody>
          <a:bodyPr>
            <a:noAutofit/>
          </a:bodyPr>
          <a:lstStyle/>
          <a:p>
            <a:pPr marL="0" indent="0">
              <a:buNone/>
            </a:pPr>
            <a:r>
              <a:rPr lang="en-GB" sz="2000" b="1" dirty="0" smtClean="0"/>
              <a:t>Timings</a:t>
            </a:r>
          </a:p>
          <a:p>
            <a:pPr marL="0" indent="0">
              <a:buNone/>
            </a:pPr>
            <a:r>
              <a:rPr lang="en-GB" sz="2000" dirty="0" smtClean="0"/>
              <a:t>When it comes to animation, the correct timing is of the essence; the speed at which something moves can give a sense to the audience of what the object is and why it is moving. Incorrect timing can look unrealistic and therefore unbelievable. </a:t>
            </a:r>
          </a:p>
          <a:p>
            <a:r>
              <a:rPr lang="en-GB" sz="1800" dirty="0" smtClean="0"/>
              <a:t>Timing is very important as it gives the meaning to any movement that occurs; the speed defining how well the idea will be read and interpreted by the audience.</a:t>
            </a:r>
          </a:p>
          <a:p>
            <a:r>
              <a:rPr lang="en-GB" sz="1800" dirty="0" smtClean="0"/>
              <a:t>In the animated comedy, South Park, the timing is very snappy with a 		 low frame rate making the actions and movements very jerky and 	     unrealistic. Because the timing in South Park is very snappy, it makes 		 the characters and objects appear to be weightless. </a:t>
            </a:r>
          </a:p>
          <a:p>
            <a:r>
              <a:rPr lang="en-GB" sz="1800" dirty="0" smtClean="0"/>
              <a:t>Whereas the feature length movie, 	Avatar has a much higher frame 	                 rate and timing is considered much more creative - smooth 		                  and fluent motion within the scenes </a:t>
            </a:r>
          </a:p>
          <a:p>
            <a:endParaRPr lang="en-GB" sz="1800" dirty="0"/>
          </a:p>
        </p:txBody>
      </p:sp>
      <p:pic>
        <p:nvPicPr>
          <p:cNvPr id="4" name="Picture 3" descr="http://i175.photobucket.com/albums/w134/Rizzoan/SouthPark.gif"/>
          <p:cNvPicPr/>
          <p:nvPr/>
        </p:nvPicPr>
        <p:blipFill>
          <a:blip r:embed="rId3" cstate="print"/>
          <a:srcRect/>
          <a:stretch>
            <a:fillRect/>
          </a:stretch>
        </p:blipFill>
        <p:spPr bwMode="auto">
          <a:xfrm>
            <a:off x="7016538" y="2780928"/>
            <a:ext cx="2127462" cy="1584176"/>
          </a:xfrm>
          <a:prstGeom prst="rect">
            <a:avLst/>
          </a:prstGeom>
          <a:ln>
            <a:noFill/>
          </a:ln>
          <a:effectLst>
            <a:softEdge rad="112500"/>
          </a:effectLst>
        </p:spPr>
      </p:pic>
      <p:pic>
        <p:nvPicPr>
          <p:cNvPr id="5" name="Picture 4" descr="http://mi9.com/datawallpapers/data/20/4301/avtr-bg-08/avatar-movie_1920x1080.jpg"/>
          <p:cNvPicPr/>
          <p:nvPr/>
        </p:nvPicPr>
        <p:blipFill>
          <a:blip r:embed="rId4" cstate="print"/>
          <a:srcRect/>
          <a:stretch>
            <a:fillRect/>
          </a:stretch>
        </p:blipFill>
        <p:spPr bwMode="auto">
          <a:xfrm>
            <a:off x="6300192" y="4365104"/>
            <a:ext cx="2843808" cy="1656184"/>
          </a:xfrm>
          <a:prstGeom prst="rect">
            <a:avLst/>
          </a:prstGeom>
          <a:ln>
            <a:noFill/>
          </a:ln>
          <a:effectLst>
            <a:softEdge rad="112500"/>
          </a:effectLst>
        </p:spPr>
      </p:pic>
      <p:pic>
        <p:nvPicPr>
          <p:cNvPr id="6" name="Picture 5"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686800" cy="857256"/>
          </a:xfrm>
        </p:spPr>
        <p:txBody>
          <a:bodyPr>
            <a:noAutofit/>
          </a:bodyPr>
          <a:lstStyle/>
          <a:p>
            <a:r>
              <a:rPr lang="en-GB" sz="4000" dirty="0" smtClean="0"/>
              <a:t> 4 - Principles of Character Animation</a:t>
            </a:r>
            <a:endParaRPr lang="en-GB" sz="4000" dirty="0"/>
          </a:p>
        </p:txBody>
      </p:sp>
      <p:sp>
        <p:nvSpPr>
          <p:cNvPr id="8" name="Round Same Side Corner Rectangle 7">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383518"/>
            <a:ext cx="8640960" cy="5357850"/>
          </a:xfrm>
        </p:spPr>
        <p:txBody>
          <a:bodyPr>
            <a:noAutofit/>
          </a:bodyPr>
          <a:lstStyle/>
          <a:p>
            <a:pPr marL="0" indent="0">
              <a:buNone/>
            </a:pPr>
            <a:r>
              <a:rPr lang="en-GB" sz="2000" dirty="0" smtClean="0"/>
              <a:t>Many studios specialise in animation, the more well known of these include:</a:t>
            </a:r>
          </a:p>
          <a:p>
            <a:endParaRPr lang="en-GB" sz="2000" b="1" dirty="0" smtClean="0"/>
          </a:p>
          <a:p>
            <a:endParaRPr lang="en-GB" sz="2000" dirty="0" smtClean="0"/>
          </a:p>
          <a:p>
            <a:endParaRPr lang="en-GB" sz="2000" dirty="0" smtClean="0"/>
          </a:p>
          <a:p>
            <a:endParaRPr lang="en-GB" sz="2000" dirty="0" smtClean="0"/>
          </a:p>
          <a:p>
            <a:pPr marL="0" indent="0">
              <a:buNone/>
            </a:pPr>
            <a:r>
              <a:rPr lang="en-GB" sz="2400" b="1" i="1" dirty="0" smtClean="0"/>
              <a:t>------------------------------------------------------------------------------------------</a:t>
            </a:r>
          </a:p>
          <a:p>
            <a:pPr marL="0" indent="0">
              <a:buNone/>
            </a:pPr>
            <a:r>
              <a:rPr lang="en-GB" sz="1800" b="1" i="1" dirty="0" smtClean="0"/>
              <a:t>Task 6 (M1.1)</a:t>
            </a:r>
            <a:r>
              <a:rPr lang="en-GB" sz="1800" b="1" dirty="0" smtClean="0"/>
              <a:t> - </a:t>
            </a:r>
            <a:r>
              <a:rPr lang="en-GB" sz="1800" dirty="0" smtClean="0"/>
              <a:t>Discus the history of </a:t>
            </a:r>
            <a:r>
              <a:rPr lang="en-GB" sz="1800" b="1" u="sng" dirty="0" smtClean="0"/>
              <a:t>5</a:t>
            </a:r>
            <a:r>
              <a:rPr lang="en-GB" sz="1800" dirty="0" smtClean="0"/>
              <a:t> studios and their well known animated films/movies</a:t>
            </a:r>
          </a:p>
          <a:p>
            <a:pPr marL="457200" indent="-457200"/>
            <a:r>
              <a:rPr lang="en-GB" sz="1800" dirty="0" smtClean="0"/>
              <a:t>You must evidence your research through screenshots or other suitable means</a:t>
            </a:r>
          </a:p>
          <a:p>
            <a:pPr marL="457200" indent="-457200"/>
            <a:r>
              <a:rPr lang="en-GB" sz="1800" dirty="0" smtClean="0"/>
              <a:t>Comprehensive and in-depth understanding of the studios and animations </a:t>
            </a:r>
          </a:p>
          <a:p>
            <a:pPr marL="0" indent="0" algn="ctr">
              <a:buNone/>
            </a:pPr>
            <a:r>
              <a:rPr lang="en-GB" sz="2000" i="1" dirty="0" smtClean="0"/>
              <a:t>See the </a:t>
            </a:r>
            <a:r>
              <a:rPr lang="en-GB" sz="2000" b="1" i="1" dirty="0" smtClean="0">
                <a:hlinkClick r:id="rId3" action="ppaction://hlinksldjump"/>
              </a:rPr>
              <a:t>next 2 slides</a:t>
            </a:r>
            <a:r>
              <a:rPr lang="en-GB" sz="2000" i="1" dirty="0" smtClean="0"/>
              <a:t> for additional information</a:t>
            </a:r>
          </a:p>
          <a:p>
            <a:pPr marL="0" indent="0" algn="ctr">
              <a:buNone/>
            </a:pPr>
            <a:endParaRPr lang="en-GB" sz="2000" i="1" dirty="0" smtClean="0"/>
          </a:p>
          <a:p>
            <a:pPr marL="0" indent="0">
              <a:buNone/>
            </a:pPr>
            <a:r>
              <a:rPr lang="en-GB" sz="1800" b="1" i="1" dirty="0" smtClean="0"/>
              <a:t>Task 7 (D1.1)</a:t>
            </a:r>
            <a:r>
              <a:rPr lang="en-GB" sz="1800" b="1" dirty="0" smtClean="0"/>
              <a:t> - </a:t>
            </a:r>
            <a:r>
              <a:rPr lang="en-GB" sz="1800" dirty="0" smtClean="0"/>
              <a:t>Compare the different styles used for the animations created by the range 	of studios covered in Task 6</a:t>
            </a:r>
          </a:p>
          <a:p>
            <a:pPr marL="2682875" indent="-457200"/>
            <a:r>
              <a:rPr lang="en-GB" sz="1800" dirty="0" smtClean="0"/>
              <a:t>Comprehensive and in-depth understanding of the studios 			and animations </a:t>
            </a:r>
          </a:p>
        </p:txBody>
      </p:sp>
      <p:graphicFrame>
        <p:nvGraphicFramePr>
          <p:cNvPr id="6" name="Table 5"/>
          <p:cNvGraphicFramePr>
            <a:graphicFrameLocks noGrp="1"/>
          </p:cNvGraphicFramePr>
          <p:nvPr/>
        </p:nvGraphicFramePr>
        <p:xfrm>
          <a:off x="251520" y="1772920"/>
          <a:ext cx="8640960" cy="1656080"/>
        </p:xfrm>
        <a:graphic>
          <a:graphicData uri="http://schemas.openxmlformats.org/drawingml/2006/table">
            <a:tbl>
              <a:tblPr firstRow="1" bandRow="1">
                <a:tableStyleId>{5C22544A-7EE6-4342-B048-85BDC9FD1C3A}</a:tableStyleId>
              </a:tblPr>
              <a:tblGrid>
                <a:gridCol w="2160240"/>
                <a:gridCol w="720080"/>
                <a:gridCol w="1440160"/>
                <a:gridCol w="1440160"/>
                <a:gridCol w="720080"/>
                <a:gridCol w="2160240"/>
              </a:tblGrid>
              <a:tr h="370840">
                <a:tc>
                  <a:txBody>
                    <a:bodyPr/>
                    <a:lstStyle/>
                    <a:p>
                      <a:pPr algn="ctr"/>
                      <a:r>
                        <a:rPr lang="en-GB" sz="1800" b="1" dirty="0" err="1" smtClean="0">
                          <a:solidFill>
                            <a:schemeClr val="tx1"/>
                          </a:solidFill>
                          <a:latin typeface="Calibri" pitchFamily="34" charset="0"/>
                          <a:cs typeface="Calibri" pitchFamily="34" charset="0"/>
                        </a:rPr>
                        <a:t>Aardman</a:t>
                      </a:r>
                      <a:r>
                        <a:rPr lang="en-GB" sz="1800" b="1" dirty="0" smtClean="0">
                          <a:solidFill>
                            <a:schemeClr val="tx1"/>
                          </a:solidFill>
                          <a:latin typeface="Calibri" pitchFamily="34" charset="0"/>
                          <a:cs typeface="Calibri" pitchFamily="34" charset="0"/>
                        </a:rPr>
                        <a:t> Animation</a:t>
                      </a:r>
                      <a:endParaRPr lang="en-GB" sz="1800" b="1" dirty="0">
                        <a:solidFill>
                          <a:schemeClr val="tx1"/>
                        </a:solidFill>
                        <a:latin typeface="Calibri" pitchFamily="34" charset="0"/>
                        <a:cs typeface="Calibri" pitchFamily="34" charset="0"/>
                      </a:endParaRPr>
                    </a:p>
                  </a:txBody>
                  <a:tcPr anchor="ctr"/>
                </a:tc>
                <a:tc gridSpan="2">
                  <a:txBody>
                    <a:bodyPr/>
                    <a:lstStyle/>
                    <a:p>
                      <a:pPr algn="ctr"/>
                      <a:r>
                        <a:rPr lang="en-GB" sz="1800" b="1" dirty="0" smtClean="0">
                          <a:solidFill>
                            <a:schemeClr val="tx1"/>
                          </a:solidFill>
                          <a:latin typeface="Calibri" pitchFamily="34" charset="0"/>
                          <a:cs typeface="Calibri" pitchFamily="34" charset="0"/>
                        </a:rPr>
                        <a:t>Disney </a:t>
                      </a:r>
                      <a:endParaRPr lang="en-GB" sz="1800" b="1" dirty="0">
                        <a:solidFill>
                          <a:schemeClr val="tx1"/>
                        </a:solidFill>
                        <a:latin typeface="Calibri" pitchFamily="34" charset="0"/>
                        <a:cs typeface="Calibri" pitchFamily="34" charset="0"/>
                      </a:endParaRPr>
                    </a:p>
                  </a:txBody>
                  <a:tcPr anchor="ctr"/>
                </a:tc>
                <a:tc hMerge="1">
                  <a:txBody>
                    <a:bodyPr/>
                    <a:lstStyle/>
                    <a:p>
                      <a:endParaRPr lang="en-GB"/>
                    </a:p>
                  </a:txBody>
                  <a:tcPr/>
                </a:tc>
                <a:tc gridSpan="2">
                  <a:txBody>
                    <a:bodyPr/>
                    <a:lstStyle/>
                    <a:p>
                      <a:pPr algn="ctr"/>
                      <a:r>
                        <a:rPr lang="en-GB" sz="1800" b="1" dirty="0" smtClean="0">
                          <a:solidFill>
                            <a:schemeClr val="tx1"/>
                          </a:solidFill>
                          <a:latin typeface="Calibri" pitchFamily="34" charset="0"/>
                          <a:cs typeface="Calibri" pitchFamily="34" charset="0"/>
                        </a:rPr>
                        <a:t>Pixar</a:t>
                      </a:r>
                      <a:endParaRPr lang="en-GB" sz="1800" b="1" dirty="0">
                        <a:solidFill>
                          <a:schemeClr val="tx1"/>
                        </a:solidFill>
                        <a:latin typeface="Calibri" pitchFamily="34" charset="0"/>
                        <a:cs typeface="Calibri" pitchFamily="34" charset="0"/>
                      </a:endParaRPr>
                    </a:p>
                  </a:txBody>
                  <a:tcPr anchor="ctr"/>
                </a:tc>
                <a:tc hMerge="1">
                  <a:txBody>
                    <a:bodyPr/>
                    <a:lstStyle/>
                    <a:p>
                      <a:endParaRPr lang="en-GB"/>
                    </a:p>
                  </a:txBody>
                  <a:tcPr/>
                </a:tc>
                <a:tc>
                  <a:txBody>
                    <a:bodyPr/>
                    <a:lstStyle/>
                    <a:p>
                      <a:pPr algn="ctr"/>
                      <a:r>
                        <a:rPr lang="en-GB" sz="1800" b="1" dirty="0" err="1" smtClean="0">
                          <a:solidFill>
                            <a:schemeClr val="tx1"/>
                          </a:solidFill>
                          <a:latin typeface="Calibri" pitchFamily="34" charset="0"/>
                          <a:cs typeface="Calibri" pitchFamily="34" charset="0"/>
                        </a:rPr>
                        <a:t>Dreamworks</a:t>
                      </a:r>
                      <a:endParaRPr lang="en-GB" sz="1800" b="1" dirty="0">
                        <a:solidFill>
                          <a:schemeClr val="tx1"/>
                        </a:solidFill>
                        <a:latin typeface="Calibri" pitchFamily="34" charset="0"/>
                        <a:cs typeface="Calibri" pitchFamily="34" charset="0"/>
                      </a:endParaRPr>
                    </a:p>
                  </a:txBody>
                  <a:tcPr anchor="ctr"/>
                </a:tc>
              </a:tr>
              <a:tr h="37084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GB" sz="1800" b="1" kern="1200" dirty="0" smtClean="0">
                          <a:solidFill>
                            <a:schemeClr val="tx1"/>
                          </a:solidFill>
                          <a:latin typeface="Calibri" pitchFamily="34" charset="0"/>
                          <a:ea typeface="+mn-ea"/>
                          <a:cs typeface="Calibri" pitchFamily="34" charset="0"/>
                        </a:rPr>
                        <a:t>Chuck Jones now renamed MGM Animation/Visual Arts </a:t>
                      </a:r>
                    </a:p>
                  </a:txBody>
                  <a:tcPr anchor="ct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kumimoji="0" lang="en-GB" sz="1800" b="1" kern="1200" dirty="0" smtClean="0">
                        <a:solidFill>
                          <a:schemeClr val="tx1"/>
                        </a:solidFill>
                        <a:latin typeface="Calibri" pitchFamily="34" charset="0"/>
                        <a:ea typeface="+mn-ea"/>
                        <a:cs typeface="Calibri" pitchFamily="34" charset="0"/>
                      </a:endParaRPr>
                    </a:p>
                  </a:txBody>
                  <a:tcPr anchor="ct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GB" sz="1800" b="1" kern="1200" dirty="0" smtClean="0">
                          <a:solidFill>
                            <a:schemeClr val="tx1"/>
                          </a:solidFill>
                          <a:latin typeface="Calibri" pitchFamily="34" charset="0"/>
                          <a:ea typeface="+mn-ea"/>
                          <a:cs typeface="Calibri" pitchFamily="34" charset="0"/>
                        </a:rPr>
                        <a:t>Hanna-</a:t>
                      </a:r>
                      <a:r>
                        <a:rPr kumimoji="0" lang="en-GB" sz="1800" b="1" kern="1200" dirty="0" err="1" smtClean="0">
                          <a:solidFill>
                            <a:schemeClr val="tx1"/>
                          </a:solidFill>
                          <a:latin typeface="Calibri" pitchFamily="34" charset="0"/>
                          <a:ea typeface="+mn-ea"/>
                          <a:cs typeface="Calibri" pitchFamily="34" charset="0"/>
                        </a:rPr>
                        <a:t>Barbera</a:t>
                      </a:r>
                      <a:r>
                        <a:rPr kumimoji="0" lang="en-GB" sz="1800" b="1" kern="1200" dirty="0" smtClean="0">
                          <a:solidFill>
                            <a:schemeClr val="tx1"/>
                          </a:solidFill>
                          <a:latin typeface="Calibri" pitchFamily="34" charset="0"/>
                          <a:ea typeface="+mn-ea"/>
                          <a:cs typeface="Calibri" pitchFamily="34" charset="0"/>
                        </a:rPr>
                        <a:t> now part of Cartoon Network Studios</a:t>
                      </a:r>
                      <a:endParaRPr lang="en-GB" sz="1800" b="1" dirty="0">
                        <a:solidFill>
                          <a:schemeClr val="tx1"/>
                        </a:solidFill>
                        <a:latin typeface="Calibri" pitchFamily="34" charset="0"/>
                        <a:cs typeface="Calibri" pitchFamily="34" charset="0"/>
                      </a:endParaRPr>
                    </a:p>
                  </a:txBody>
                  <a:tcPr anchor="ctr"/>
                </a:tc>
                <a:tc hMerge="1">
                  <a:txBody>
                    <a:bodyPr/>
                    <a:lstStyle/>
                    <a:p>
                      <a:endParaRPr lang="en-GB"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Fox Animation Studios</a:t>
                      </a:r>
                      <a:endParaRPr lang="en-GB" sz="1800" b="1" dirty="0">
                        <a:solidFill>
                          <a:schemeClr val="tx1"/>
                        </a:solidFill>
                        <a:latin typeface="Calibri" pitchFamily="34" charset="0"/>
                        <a:cs typeface="Calibri" pitchFamily="34" charset="0"/>
                      </a:endParaRPr>
                    </a:p>
                  </a:txBody>
                  <a:tcPr anchor="ct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GB" sz="1800" b="1" dirty="0">
                        <a:solidFill>
                          <a:schemeClr val="tx1"/>
                        </a:solidFill>
                        <a:latin typeface="Calibri" pitchFamily="34" charset="0"/>
                        <a:cs typeface="Calibri" pitchFamily="34" charset="0"/>
                      </a:endParaRPr>
                    </a:p>
                  </a:txBody>
                  <a:tcPr anchor="ctr"/>
                </a:tc>
              </a:tr>
              <a:tr h="370840">
                <a:tc gridSpan="6">
                  <a:txBody>
                    <a:bodyPr/>
                    <a:lstStyle/>
                    <a:p>
                      <a:pPr algn="ctr"/>
                      <a:r>
                        <a:rPr lang="en-GB" sz="1800" b="1" dirty="0" smtClean="0">
                          <a:solidFill>
                            <a:schemeClr val="tx1"/>
                          </a:solidFill>
                          <a:latin typeface="Calibri" pitchFamily="34" charset="0"/>
                          <a:cs typeface="Calibri" pitchFamily="34" charset="0"/>
                        </a:rPr>
                        <a:t>and many more: </a:t>
                      </a:r>
                      <a:r>
                        <a:rPr lang="en-GB" sz="1800" b="1" dirty="0" smtClean="0">
                          <a:solidFill>
                            <a:schemeClr val="tx1"/>
                          </a:solidFill>
                          <a:latin typeface="Calibri" pitchFamily="34" charset="0"/>
                          <a:cs typeface="Calibri" pitchFamily="34" charset="0"/>
                          <a:hlinkClick r:id="rId4"/>
                        </a:rPr>
                        <a:t>http://en.wikipedia.org/wiki/List_of_animation_studios</a:t>
                      </a:r>
                      <a:r>
                        <a:rPr lang="en-GB" sz="1800" b="1" dirty="0" smtClean="0">
                          <a:solidFill>
                            <a:schemeClr val="tx1"/>
                          </a:solidFill>
                          <a:latin typeface="Calibri" pitchFamily="34" charset="0"/>
                          <a:cs typeface="Calibri" pitchFamily="34" charset="0"/>
                        </a:rPr>
                        <a:t> </a:t>
                      </a:r>
                    </a:p>
                  </a:txBody>
                  <a:tcPr anchor="ctr"/>
                </a:tc>
                <a:tc hMerge="1">
                  <a:txBody>
                    <a:bodyPr/>
                    <a:lstStyle/>
                    <a:p>
                      <a:endParaRPr lang="en-GB" dirty="0"/>
                    </a:p>
                  </a:txBody>
                  <a:tcPr/>
                </a:tc>
                <a:tc hMerge="1">
                  <a:txBody>
                    <a:bodyPr/>
                    <a:lstStyle/>
                    <a:p>
                      <a:endParaRPr lang="en-GB"/>
                    </a:p>
                  </a:txBody>
                  <a:tcPr/>
                </a:tc>
                <a:tc hMerge="1">
                  <a:txBody>
                    <a:bodyPr/>
                    <a:lstStyle/>
                    <a:p>
                      <a:endParaRPr lang="en-GB" dirty="0"/>
                    </a:p>
                  </a:txBody>
                  <a:tcPr/>
                </a:tc>
                <a:tc hMerge="1">
                  <a:txBody>
                    <a:bodyPr/>
                    <a:lstStyle/>
                    <a:p>
                      <a:endParaRPr lang="en-GB"/>
                    </a:p>
                  </a:txBody>
                  <a:tcPr/>
                </a:tc>
                <a:tc hMerge="1">
                  <a:txBody>
                    <a:bodyPr/>
                    <a:lstStyle/>
                    <a:p>
                      <a:endParaRPr lang="en-GB" dirty="0"/>
                    </a:p>
                  </a:txBody>
                  <a:tcPr/>
                </a:tc>
              </a:tr>
            </a:tbl>
          </a:graphicData>
        </a:graphic>
      </p:graphicFrame>
      <p:pic>
        <p:nvPicPr>
          <p:cNvPr id="5" name="Picture 4"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411504"/>
            <a:ext cx="9108504" cy="857256"/>
          </a:xfrm>
        </p:spPr>
        <p:txBody>
          <a:bodyPr>
            <a:noAutofit/>
          </a:bodyPr>
          <a:lstStyle/>
          <a:p>
            <a:pPr lvl="1"/>
            <a:r>
              <a:rPr lang="en-GB" sz="4000" b="1" kern="1200" dirty="0" smtClean="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 5 - Studios </a:t>
            </a:r>
            <a:r>
              <a:rPr lang="en-GB"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and their </a:t>
            </a:r>
            <a:r>
              <a:rPr lang="en-GB" sz="4000" b="1" kern="1200" dirty="0" smtClean="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Well Known </a:t>
            </a:r>
            <a:r>
              <a:rPr lang="en-GB"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A</a:t>
            </a:r>
            <a:r>
              <a:rPr lang="en-GB" sz="4000" b="1" kern="1200" dirty="0" smtClean="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nimated Films</a:t>
            </a:r>
            <a:endParaRPr lang="en-GB"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endParaRPr>
          </a:p>
        </p:txBody>
      </p:sp>
      <p:sp>
        <p:nvSpPr>
          <p:cNvPr id="8" name="Round Same Side Corner Rectangle 7">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471601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340768"/>
            <a:ext cx="8784976" cy="5357850"/>
          </a:xfrm>
        </p:spPr>
        <p:txBody>
          <a:bodyPr>
            <a:noAutofit/>
          </a:bodyPr>
          <a:lstStyle/>
          <a:p>
            <a:pPr marL="365125" indent="-365125">
              <a:buNone/>
            </a:pPr>
            <a:r>
              <a:rPr lang="en-GB" sz="1800" b="1" dirty="0" err="1" smtClean="0"/>
              <a:t>Aardman</a:t>
            </a:r>
            <a:r>
              <a:rPr lang="en-GB" sz="1800" b="1" dirty="0" smtClean="0"/>
              <a:t> Animation </a:t>
            </a:r>
            <a:r>
              <a:rPr lang="en-GB" sz="1800" dirty="0" smtClean="0"/>
              <a:t>- Wallace and </a:t>
            </a:r>
            <a:r>
              <a:rPr lang="en-GB" sz="1800" dirty="0" err="1" smtClean="0"/>
              <a:t>Gromit</a:t>
            </a:r>
            <a:r>
              <a:rPr lang="en-GB" sz="1800" dirty="0" smtClean="0"/>
              <a:t>, Creature Comforts and many other</a:t>
            </a:r>
          </a:p>
          <a:p>
            <a:pPr lvl="1"/>
            <a:r>
              <a:rPr lang="en-GB" sz="1600" dirty="0" smtClean="0">
                <a:hlinkClick r:id="rId3"/>
              </a:rPr>
              <a:t>http://www.aardman.com/</a:t>
            </a:r>
            <a:r>
              <a:rPr lang="en-GB" sz="1600" dirty="0" smtClean="0"/>
              <a:t> </a:t>
            </a:r>
          </a:p>
          <a:p>
            <a:pPr lvl="1"/>
            <a:r>
              <a:rPr lang="en-GB" sz="1600" dirty="0" smtClean="0">
                <a:hlinkClick r:id="rId4"/>
              </a:rPr>
              <a:t>http://en.wikipedia.org/wiki/Aardman_Animations</a:t>
            </a:r>
            <a:r>
              <a:rPr lang="en-GB" sz="1600" dirty="0" smtClean="0"/>
              <a:t> </a:t>
            </a:r>
          </a:p>
          <a:p>
            <a:endParaRPr lang="en-GB" sz="1800" b="1" dirty="0" smtClean="0"/>
          </a:p>
          <a:p>
            <a:pPr marL="0" indent="0">
              <a:buNone/>
            </a:pPr>
            <a:r>
              <a:rPr lang="en-GB" sz="1800" b="1" dirty="0" smtClean="0"/>
              <a:t>Disney</a:t>
            </a:r>
            <a:r>
              <a:rPr lang="en-GB" sz="1800" dirty="0" smtClean="0"/>
              <a:t> - Aladdin, Lion King, Snow White, Lady and the Tramp, Beauty and the Beast, Peter Pan and many more</a:t>
            </a:r>
          </a:p>
          <a:p>
            <a:pPr lvl="1"/>
            <a:r>
              <a:rPr lang="en-GB" sz="1600" dirty="0" smtClean="0">
                <a:hlinkClick r:id="rId5"/>
              </a:rPr>
              <a:t>http://www.disneyanimation.com/aboutus/index.html</a:t>
            </a:r>
            <a:r>
              <a:rPr lang="en-GB" sz="1600" dirty="0" smtClean="0"/>
              <a:t> </a:t>
            </a:r>
          </a:p>
          <a:p>
            <a:pPr lvl="1"/>
            <a:r>
              <a:rPr lang="en-GB" sz="1600" dirty="0" smtClean="0">
                <a:hlinkClick r:id="rId6"/>
              </a:rPr>
              <a:t>http://en.wikipedia.org/wiki/Walt_Disney_Animation_Studios</a:t>
            </a:r>
            <a:r>
              <a:rPr lang="en-GB" sz="1600" dirty="0" smtClean="0"/>
              <a:t> </a:t>
            </a:r>
          </a:p>
          <a:p>
            <a:pPr>
              <a:buNone/>
            </a:pPr>
            <a:endParaRPr lang="en-GB" sz="1800" b="1" dirty="0" smtClean="0"/>
          </a:p>
          <a:p>
            <a:pPr marL="0" indent="0">
              <a:buNone/>
            </a:pPr>
            <a:r>
              <a:rPr lang="en-GB" sz="1800" b="1" dirty="0" smtClean="0"/>
              <a:t>Pixar</a:t>
            </a:r>
            <a:r>
              <a:rPr lang="en-GB" sz="1800" dirty="0" smtClean="0"/>
              <a:t> - Toy Story 1/2/3, The </a:t>
            </a:r>
            <a:r>
              <a:rPr lang="en-GB" sz="1800" dirty="0" err="1" smtClean="0"/>
              <a:t>Incredibles</a:t>
            </a:r>
            <a:r>
              <a:rPr lang="en-GB" sz="1800" dirty="0" smtClean="0"/>
              <a:t>, A Bugs Life, Up, Monsters Inc and many more</a:t>
            </a:r>
          </a:p>
          <a:p>
            <a:pPr lvl="1"/>
            <a:r>
              <a:rPr lang="en-GB" sz="1600" dirty="0" smtClean="0">
                <a:hlinkClick r:id="rId7"/>
              </a:rPr>
              <a:t>http://www.pixar.com/</a:t>
            </a:r>
            <a:r>
              <a:rPr lang="en-GB" sz="1600" dirty="0" smtClean="0"/>
              <a:t> </a:t>
            </a:r>
          </a:p>
          <a:p>
            <a:pPr lvl="1"/>
            <a:r>
              <a:rPr lang="en-GB" sz="1600" dirty="0" smtClean="0">
                <a:hlinkClick r:id="rId8"/>
              </a:rPr>
              <a:t>http://en.wikipedia.org/wiki/Pixar</a:t>
            </a:r>
            <a:r>
              <a:rPr lang="en-GB" sz="1600" dirty="0" smtClean="0"/>
              <a:t> </a:t>
            </a:r>
          </a:p>
          <a:p>
            <a:pPr marL="0" indent="0">
              <a:buNone/>
            </a:pPr>
            <a:endParaRPr lang="en-GB" sz="1800" b="1" dirty="0" smtClean="0"/>
          </a:p>
          <a:p>
            <a:pPr marL="0" indent="0">
              <a:buNone/>
            </a:pPr>
            <a:r>
              <a:rPr lang="en-GB" sz="1800" b="1" dirty="0" err="1" smtClean="0"/>
              <a:t>Dreamworks</a:t>
            </a:r>
            <a:r>
              <a:rPr lang="en-GB" sz="1800" dirty="0" smtClean="0"/>
              <a:t> - Shrek 1/2/3/4, Kung Fu Panda, Madagascar and many more</a:t>
            </a:r>
          </a:p>
          <a:p>
            <a:pPr marL="3036888" lvl="1"/>
            <a:r>
              <a:rPr lang="en-GB" sz="1600" dirty="0" smtClean="0">
                <a:hlinkClick r:id="rId9"/>
              </a:rPr>
              <a:t>http://en.wikipedia.org/wiki/DreamWorks_Animation</a:t>
            </a:r>
            <a:r>
              <a:rPr lang="en-GB" sz="1600" dirty="0" smtClean="0"/>
              <a:t> </a:t>
            </a:r>
          </a:p>
          <a:p>
            <a:pPr marL="3036888" lvl="1"/>
            <a:r>
              <a:rPr lang="en-GB" sz="1600" dirty="0" smtClean="0">
                <a:hlinkClick r:id="rId10"/>
              </a:rPr>
              <a:t>http://www.dreamworksanimation.com/</a:t>
            </a:r>
            <a:r>
              <a:rPr lang="en-GB" sz="1600" dirty="0" smtClean="0"/>
              <a:t> </a:t>
            </a:r>
          </a:p>
          <a:p>
            <a:pPr>
              <a:buNone/>
            </a:pPr>
            <a:endParaRPr lang="en-GB" sz="1800" dirty="0" smtClean="0"/>
          </a:p>
          <a:p>
            <a:pPr lvl="1"/>
            <a:endParaRPr lang="en-GB" sz="1800" dirty="0" smtClean="0"/>
          </a:p>
        </p:txBody>
      </p:sp>
      <p:pic>
        <p:nvPicPr>
          <p:cNvPr id="4" name="Picture 3" descr="home.jpg">
            <a:hlinkClick r:id="rId11" action="ppaction://hlinksldjump"/>
          </p:cNvPr>
          <p:cNvPicPr>
            <a:picLocks noChangeAspect="1"/>
          </p:cNvPicPr>
          <p:nvPr/>
        </p:nvPicPr>
        <p:blipFill>
          <a:blip r:embed="rId12"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13"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411504"/>
            <a:ext cx="9108504" cy="857256"/>
          </a:xfrm>
        </p:spPr>
        <p:txBody>
          <a:bodyPr>
            <a:noAutofit/>
          </a:bodyPr>
          <a:lstStyle/>
          <a:p>
            <a:pPr lvl="1"/>
            <a:r>
              <a:rPr lang="en-GB" sz="4000" b="1" kern="1200" dirty="0" smtClean="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 5 - Studios </a:t>
            </a:r>
            <a:r>
              <a:rPr lang="en-GB"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and their </a:t>
            </a:r>
            <a:r>
              <a:rPr lang="en-GB" sz="4000" b="1" kern="1200" dirty="0" smtClean="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Well Known </a:t>
            </a:r>
            <a:r>
              <a:rPr lang="en-GB"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A</a:t>
            </a:r>
            <a:r>
              <a:rPr lang="en-GB" sz="4000" b="1" kern="1200" dirty="0" smtClean="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nimated Films</a:t>
            </a:r>
            <a:endParaRPr lang="en-GB"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endParaRPr>
          </a:p>
        </p:txBody>
      </p:sp>
      <p:sp>
        <p:nvSpPr>
          <p:cNvPr id="6" name="Round Same Side Corner Rectangle 5">
            <a:hlinkClick r:id="rId14"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15"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16"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17"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8"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9"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20"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21"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22" action="ppaction://hlinksldjump"/>
          </p:cNvPr>
          <p:cNvSpPr/>
          <p:nvPr/>
        </p:nvSpPr>
        <p:spPr>
          <a:xfrm>
            <a:off x="471601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23"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24"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383518"/>
            <a:ext cx="8640960" cy="5357850"/>
          </a:xfrm>
        </p:spPr>
        <p:txBody>
          <a:bodyPr>
            <a:normAutofit/>
          </a:bodyPr>
          <a:lstStyle/>
          <a:p>
            <a:pPr marL="0" indent="0">
              <a:buNone/>
            </a:pPr>
            <a:r>
              <a:rPr lang="en-GB" sz="1800" b="1" dirty="0" smtClean="0"/>
              <a:t>Chuck Jones now renamed MGM Animation/Visual Arts </a:t>
            </a:r>
            <a:r>
              <a:rPr lang="en-GB" sz="1800" dirty="0" smtClean="0"/>
              <a:t>- Looney Tunes (Bugs Bunny, Daffy Duck, etc...), Tom and Jerry and many more</a:t>
            </a:r>
          </a:p>
          <a:p>
            <a:pPr lvl="1"/>
            <a:r>
              <a:rPr lang="en-GB" sz="1600" dirty="0" smtClean="0">
                <a:hlinkClick r:id="rId3"/>
              </a:rPr>
              <a:t>http://en.wikipedia.org/wiki/Chuck_Jones</a:t>
            </a:r>
            <a:r>
              <a:rPr lang="en-GB" sz="1600" dirty="0" smtClean="0"/>
              <a:t>  </a:t>
            </a:r>
          </a:p>
          <a:p>
            <a:pPr lvl="1"/>
            <a:r>
              <a:rPr lang="en-GB" sz="1600" dirty="0" smtClean="0">
                <a:hlinkClick r:id="rId4"/>
              </a:rPr>
              <a:t>www.chuckjones.com/</a:t>
            </a:r>
            <a:r>
              <a:rPr lang="en-GB" sz="1600" dirty="0" smtClean="0"/>
              <a:t>  </a:t>
            </a:r>
          </a:p>
          <a:p>
            <a:pPr marL="0" indent="0">
              <a:buNone/>
            </a:pPr>
            <a:endParaRPr lang="en-GB" sz="1800" dirty="0" smtClean="0"/>
          </a:p>
          <a:p>
            <a:pPr marL="0" indent="0">
              <a:buNone/>
            </a:pPr>
            <a:r>
              <a:rPr lang="en-GB" sz="1800" b="1" dirty="0" smtClean="0"/>
              <a:t>Hanna-</a:t>
            </a:r>
            <a:r>
              <a:rPr lang="en-GB" sz="1800" b="1" dirty="0" err="1" smtClean="0"/>
              <a:t>Barbera</a:t>
            </a:r>
            <a:r>
              <a:rPr lang="en-GB" sz="1800" b="1" dirty="0" smtClean="0"/>
              <a:t> now part of Cartoon Network Studios</a:t>
            </a:r>
            <a:r>
              <a:rPr lang="en-GB" sz="1800" dirty="0" smtClean="0"/>
              <a:t> - The Flintstones, Scooby-Doo, The Yogi Bear Show, The </a:t>
            </a:r>
            <a:r>
              <a:rPr lang="en-GB" sz="1800" dirty="0" err="1" smtClean="0"/>
              <a:t>Jetsons</a:t>
            </a:r>
            <a:r>
              <a:rPr lang="en-GB" sz="1800" dirty="0" smtClean="0"/>
              <a:t>, The Huckleberry Hound Show, Top Cat, Wacky Races, The Smurfs and many more</a:t>
            </a:r>
          </a:p>
          <a:p>
            <a:pPr marL="633413" lvl="1"/>
            <a:r>
              <a:rPr lang="en-GB" sz="1600" dirty="0" smtClean="0">
                <a:hlinkClick r:id="rId5"/>
              </a:rPr>
              <a:t>http://en.wikipedia.org/wiki/Hanna-Barbera</a:t>
            </a:r>
            <a:endParaRPr lang="en-GB" sz="1600" dirty="0" smtClean="0"/>
          </a:p>
          <a:p>
            <a:pPr marL="0" indent="0">
              <a:buNone/>
            </a:pPr>
            <a:endParaRPr lang="en-GB" sz="1800" b="1" dirty="0" smtClean="0"/>
          </a:p>
          <a:p>
            <a:pPr marL="0" indent="0">
              <a:buNone/>
            </a:pPr>
            <a:r>
              <a:rPr lang="en-GB" sz="1800" b="1" dirty="0" smtClean="0"/>
              <a:t>Fox Animation Studios</a:t>
            </a:r>
            <a:r>
              <a:rPr lang="en-GB" sz="1800" dirty="0" smtClean="0"/>
              <a:t> - Ice Age, Robots and many more</a:t>
            </a:r>
          </a:p>
          <a:p>
            <a:pPr lvl="1"/>
            <a:r>
              <a:rPr lang="en-GB" sz="1600" dirty="0" smtClean="0">
                <a:hlinkClick r:id="rId6"/>
              </a:rPr>
              <a:t>http://en.wikipedia.org/wiki/Fox_Animation_Studios</a:t>
            </a:r>
            <a:endParaRPr lang="en-GB" sz="1600" dirty="0" smtClean="0"/>
          </a:p>
          <a:p>
            <a:pPr lvl="1"/>
            <a:endParaRPr lang="en-GB" sz="1800" dirty="0" smtClean="0"/>
          </a:p>
          <a:p>
            <a:pPr marL="0" indent="0">
              <a:buNone/>
            </a:pPr>
            <a:r>
              <a:rPr lang="en-GB" sz="1800" dirty="0" smtClean="0"/>
              <a:t>and many more: </a:t>
            </a:r>
            <a:r>
              <a:rPr lang="en-GB" sz="1800" dirty="0" smtClean="0">
                <a:hlinkClick r:id="rId7"/>
              </a:rPr>
              <a:t>http://en.wikipedia.org/wiki/List_of_animation_studios</a:t>
            </a:r>
            <a:endParaRPr lang="en-GB" sz="1800" dirty="0" smtClean="0"/>
          </a:p>
        </p:txBody>
      </p:sp>
      <p:pic>
        <p:nvPicPr>
          <p:cNvPr id="4" name="Picture 3" descr="home.jpg">
            <a:hlinkClick r:id="rId8" action="ppaction://hlinksldjump"/>
          </p:cNvPr>
          <p:cNvPicPr>
            <a:picLocks noChangeAspect="1"/>
          </p:cNvPicPr>
          <p:nvPr/>
        </p:nvPicPr>
        <p:blipFill>
          <a:blip r:embed="rId9"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10"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411504"/>
            <a:ext cx="9108504" cy="857256"/>
          </a:xfrm>
        </p:spPr>
        <p:txBody>
          <a:bodyPr>
            <a:noAutofit/>
          </a:bodyPr>
          <a:lstStyle/>
          <a:p>
            <a:pPr lvl="1"/>
            <a:r>
              <a:rPr lang="en-GB" sz="4000" b="1" kern="1200" dirty="0" smtClean="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 5 - Studios </a:t>
            </a:r>
            <a:r>
              <a:rPr lang="en-GB"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and their </a:t>
            </a:r>
            <a:r>
              <a:rPr lang="en-GB" sz="4000" b="1" kern="1200" dirty="0" smtClean="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Well Known </a:t>
            </a:r>
            <a:r>
              <a:rPr lang="en-GB"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A</a:t>
            </a:r>
            <a:r>
              <a:rPr lang="en-GB" sz="4000" b="1" kern="1200" dirty="0" smtClean="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rPr>
              <a:t>nimated Films</a:t>
            </a:r>
            <a:endParaRPr lang="en-GB"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endParaRPr>
          </a:p>
        </p:txBody>
      </p:sp>
      <p:sp>
        <p:nvSpPr>
          <p:cNvPr id="6" name="Round Same Side Corner Rectangle 5">
            <a:hlinkClick r:id="rId11"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12"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13"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14"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5"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6"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7"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8"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9" action="ppaction://hlinksldjump"/>
          </p:cNvPr>
          <p:cNvSpPr/>
          <p:nvPr/>
        </p:nvSpPr>
        <p:spPr>
          <a:xfrm>
            <a:off x="471601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20"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21"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4282" y="836712"/>
            <a:ext cx="8678198" cy="5286412"/>
          </a:xfrm>
        </p:spPr>
        <p:txBody>
          <a:bodyPr>
            <a:noAutofit/>
          </a:bodyPr>
          <a:lstStyle/>
          <a:p>
            <a:pPr marL="0" indent="0">
              <a:buNone/>
            </a:pPr>
            <a:r>
              <a:rPr lang="en-GB" sz="2000" dirty="0" smtClean="0"/>
              <a:t>There are several animators, the more well known of these include:</a:t>
            </a:r>
          </a:p>
          <a:p>
            <a:pPr>
              <a:buNone/>
            </a:pPr>
            <a:endParaRPr lang="en-GB" sz="1800" dirty="0" smtClean="0">
              <a:hlinkClick r:id="rId3" action="ppaction://hlinkfile" tooltip="Walt Disney"/>
            </a:endParaRPr>
          </a:p>
          <a:p>
            <a:pPr>
              <a:buNone/>
            </a:pPr>
            <a:endParaRPr lang="en-GB" sz="1800" dirty="0" smtClean="0">
              <a:hlinkClick r:id="rId3" action="ppaction://hlinkfile" tooltip="Walt Disney"/>
            </a:endParaRPr>
          </a:p>
          <a:p>
            <a:pPr>
              <a:buNone/>
            </a:pPr>
            <a:endParaRPr lang="en-GB" sz="1800" dirty="0" smtClean="0">
              <a:hlinkClick r:id="rId3" action="ppaction://hlinkfile" tooltip="Walt Disney"/>
            </a:endParaRPr>
          </a:p>
          <a:p>
            <a:pPr>
              <a:buNone/>
            </a:pPr>
            <a:endParaRPr lang="en-GB" sz="1800" dirty="0" smtClean="0">
              <a:hlinkClick r:id="rId3" action="ppaction://hlinkfile" tooltip="Walt Disney"/>
            </a:endParaRPr>
          </a:p>
          <a:p>
            <a:endParaRPr lang="en-GB" sz="1800" dirty="0" smtClean="0"/>
          </a:p>
          <a:p>
            <a:pPr marL="0" indent="0">
              <a:buNone/>
            </a:pPr>
            <a:r>
              <a:rPr lang="en-GB" sz="2400" b="1" i="1" dirty="0" smtClean="0"/>
              <a:t>------------------------------------------------------------------------------------------</a:t>
            </a:r>
          </a:p>
          <a:p>
            <a:pPr marL="0" indent="0">
              <a:buNone/>
            </a:pPr>
            <a:r>
              <a:rPr lang="en-GB" sz="1800" b="1" i="1" dirty="0" smtClean="0"/>
              <a:t>Task 8 (M1.2)</a:t>
            </a:r>
            <a:r>
              <a:rPr lang="en-GB" sz="1800" b="1" dirty="0" smtClean="0"/>
              <a:t> - </a:t>
            </a:r>
            <a:r>
              <a:rPr lang="en-GB" sz="1800" dirty="0" smtClean="0"/>
              <a:t>Discus </a:t>
            </a:r>
            <a:r>
              <a:rPr lang="en-GB" sz="1800" b="1" u="sng" dirty="0" smtClean="0"/>
              <a:t>5</a:t>
            </a:r>
            <a:r>
              <a:rPr lang="en-GB" sz="1800" dirty="0" smtClean="0"/>
              <a:t> different animators and their creations exploring their talent set and route into the industry</a:t>
            </a:r>
          </a:p>
          <a:p>
            <a:pPr marL="457200" indent="-457200"/>
            <a:r>
              <a:rPr lang="en-GB" sz="1800" dirty="0" smtClean="0"/>
              <a:t>You must evidence your research through screenshots </a:t>
            </a:r>
          </a:p>
          <a:p>
            <a:pPr marL="457200" indent="-457200"/>
            <a:r>
              <a:rPr lang="en-GB" sz="1800" dirty="0" smtClean="0"/>
              <a:t>Comprehensive understanding of the animators within the industry</a:t>
            </a:r>
          </a:p>
          <a:p>
            <a:pPr marL="0" indent="0" algn="ctr">
              <a:buNone/>
            </a:pPr>
            <a:r>
              <a:rPr lang="en-GB" sz="2000" i="1" dirty="0" smtClean="0"/>
              <a:t>See the </a:t>
            </a:r>
            <a:r>
              <a:rPr lang="en-GB" sz="2000" b="1" i="1" dirty="0" smtClean="0">
                <a:hlinkClick r:id="rId4" action="ppaction://hlinksldjump"/>
              </a:rPr>
              <a:t>next slide</a:t>
            </a:r>
            <a:r>
              <a:rPr lang="en-GB" sz="2000" i="1" dirty="0" smtClean="0"/>
              <a:t> for additional information and links</a:t>
            </a:r>
          </a:p>
          <a:p>
            <a:pPr marL="0" indent="0" algn="ctr">
              <a:buNone/>
            </a:pPr>
            <a:endParaRPr lang="en-GB" sz="1800" i="1" dirty="0" smtClean="0"/>
          </a:p>
          <a:p>
            <a:pPr marL="0" indent="0">
              <a:buNone/>
            </a:pPr>
            <a:r>
              <a:rPr lang="en-GB" sz="1800" b="1" i="1" dirty="0" smtClean="0"/>
              <a:t>Task 9 (D1.2)</a:t>
            </a:r>
            <a:r>
              <a:rPr lang="en-GB" sz="1800" b="1" dirty="0" smtClean="0"/>
              <a:t> - </a:t>
            </a:r>
            <a:r>
              <a:rPr lang="en-GB" sz="1800" dirty="0" smtClean="0"/>
              <a:t>Compare the different styles used for the animations created by the range 	of animators covered in Task 8</a:t>
            </a:r>
          </a:p>
        </p:txBody>
      </p:sp>
      <p:graphicFrame>
        <p:nvGraphicFramePr>
          <p:cNvPr id="6" name="Table 5"/>
          <p:cNvGraphicFramePr>
            <a:graphicFrameLocks noGrp="1"/>
          </p:cNvGraphicFramePr>
          <p:nvPr/>
        </p:nvGraphicFramePr>
        <p:xfrm>
          <a:off x="251520" y="1268760"/>
          <a:ext cx="8616280" cy="1752600"/>
        </p:xfrm>
        <a:graphic>
          <a:graphicData uri="http://schemas.openxmlformats.org/drawingml/2006/table">
            <a:tbl>
              <a:tblPr firstRow="1" bandRow="1">
                <a:tableStyleId>{5C22544A-7EE6-4342-B048-85BDC9FD1C3A}</a:tableStyleId>
              </a:tblPr>
              <a:tblGrid>
                <a:gridCol w="2154070"/>
                <a:gridCol w="2154070"/>
                <a:gridCol w="2154070"/>
                <a:gridCol w="2154070"/>
              </a:tblGrid>
              <a:tr h="370840">
                <a:tc>
                  <a:txBody>
                    <a:bodyPr/>
                    <a:lstStyle/>
                    <a:p>
                      <a:pPr algn="ctr"/>
                      <a:r>
                        <a:rPr lang="en-GB" b="1" dirty="0" smtClean="0">
                          <a:solidFill>
                            <a:schemeClr val="tx1"/>
                          </a:solidFill>
                          <a:latin typeface="Calibri" pitchFamily="34" charset="0"/>
                          <a:cs typeface="Calibri" pitchFamily="34" charset="0"/>
                        </a:rPr>
                        <a:t>Walt Disney</a:t>
                      </a:r>
                      <a:endParaRPr lang="en-GB" b="1" dirty="0">
                        <a:solidFill>
                          <a:schemeClr val="tx1"/>
                        </a:solidFill>
                        <a:latin typeface="Calibri" pitchFamily="34" charset="0"/>
                        <a:cs typeface="Calibri" pitchFamily="34" charset="0"/>
                      </a:endParaRPr>
                    </a:p>
                  </a:txBody>
                  <a:tcPr anchor="ctr"/>
                </a:tc>
                <a:tc>
                  <a:txBody>
                    <a:bodyPr/>
                    <a:lstStyle/>
                    <a:p>
                      <a:pPr algn="ctr"/>
                      <a:r>
                        <a:rPr lang="en-GB" b="1" dirty="0" smtClean="0">
                          <a:solidFill>
                            <a:schemeClr val="tx1"/>
                          </a:solidFill>
                          <a:latin typeface="Calibri" pitchFamily="34" charset="0"/>
                          <a:cs typeface="Calibri" pitchFamily="34" charset="0"/>
                        </a:rPr>
                        <a:t>Matt Groening</a:t>
                      </a:r>
                      <a:endParaRPr lang="en-GB" b="1" dirty="0">
                        <a:solidFill>
                          <a:schemeClr val="tx1"/>
                        </a:solidFill>
                        <a:latin typeface="Calibri" pitchFamily="34" charset="0"/>
                        <a:cs typeface="Calibri" pitchFamily="34" charset="0"/>
                      </a:endParaRPr>
                    </a:p>
                  </a:txBody>
                  <a:tcPr anchor="ctr"/>
                </a:tc>
                <a:tc>
                  <a:txBody>
                    <a:bodyPr/>
                    <a:lstStyle/>
                    <a:p>
                      <a:pPr algn="ctr"/>
                      <a:r>
                        <a:rPr lang="en-GB" b="1" dirty="0" smtClean="0">
                          <a:solidFill>
                            <a:schemeClr val="tx1"/>
                          </a:solidFill>
                          <a:latin typeface="Calibri" pitchFamily="34" charset="0"/>
                          <a:cs typeface="Calibri" pitchFamily="34" charset="0"/>
                        </a:rPr>
                        <a:t>Terry Gilliam</a:t>
                      </a:r>
                      <a:endParaRPr lang="en-GB" b="1" dirty="0">
                        <a:solidFill>
                          <a:schemeClr val="tx1"/>
                        </a:solidFill>
                        <a:latin typeface="Calibri" pitchFamily="34" charset="0"/>
                        <a:cs typeface="Calibri" pitchFamily="34" charset="0"/>
                      </a:endParaRPr>
                    </a:p>
                  </a:txBody>
                  <a:tcPr anchor="ctr"/>
                </a:tc>
                <a:tc>
                  <a:txBody>
                    <a:bodyPr/>
                    <a:lstStyle/>
                    <a:p>
                      <a:pPr algn="ctr"/>
                      <a:r>
                        <a:rPr lang="en-GB" b="1" dirty="0" smtClean="0">
                          <a:solidFill>
                            <a:schemeClr val="tx1"/>
                          </a:solidFill>
                          <a:latin typeface="Calibri" pitchFamily="34" charset="0"/>
                          <a:cs typeface="Calibri" pitchFamily="34" charset="0"/>
                        </a:rPr>
                        <a:t>Ray </a:t>
                      </a:r>
                      <a:r>
                        <a:rPr lang="en-GB" b="1" dirty="0" err="1" smtClean="0">
                          <a:solidFill>
                            <a:schemeClr val="tx1"/>
                          </a:solidFill>
                          <a:latin typeface="Calibri" pitchFamily="34" charset="0"/>
                          <a:cs typeface="Calibri" pitchFamily="34" charset="0"/>
                        </a:rPr>
                        <a:t>Harryhausen</a:t>
                      </a:r>
                      <a:endParaRPr lang="en-GB" b="1" dirty="0">
                        <a:solidFill>
                          <a:schemeClr val="tx1"/>
                        </a:solidFill>
                        <a:latin typeface="Calibri" pitchFamily="34" charset="0"/>
                        <a:cs typeface="Calibri" pitchFamily="34" charset="0"/>
                      </a:endParaRPr>
                    </a:p>
                  </a:txBody>
                  <a:tcPr anchor="ctr"/>
                </a:tc>
              </a:tr>
              <a:tr h="370840">
                <a:tc>
                  <a:txBody>
                    <a:bodyPr/>
                    <a:lstStyle/>
                    <a:p>
                      <a:pPr algn="ctr"/>
                      <a:r>
                        <a:rPr lang="en-GB" b="1" dirty="0" smtClean="0">
                          <a:solidFill>
                            <a:schemeClr val="tx1"/>
                          </a:solidFill>
                          <a:latin typeface="Calibri" pitchFamily="34" charset="0"/>
                          <a:cs typeface="Calibri" pitchFamily="34" charset="0"/>
                        </a:rPr>
                        <a:t>John </a:t>
                      </a:r>
                      <a:r>
                        <a:rPr lang="en-GB" b="1" dirty="0" err="1" smtClean="0">
                          <a:solidFill>
                            <a:schemeClr val="tx1"/>
                          </a:solidFill>
                          <a:latin typeface="Calibri" pitchFamily="34" charset="0"/>
                          <a:cs typeface="Calibri" pitchFamily="34" charset="0"/>
                        </a:rPr>
                        <a:t>Lasseter</a:t>
                      </a:r>
                      <a:endParaRPr lang="en-GB" b="1" dirty="0">
                        <a:solidFill>
                          <a:schemeClr val="tx1"/>
                        </a:solidFill>
                        <a:latin typeface="Calibri" pitchFamily="34" charset="0"/>
                        <a:cs typeface="Calibri" pitchFamily="34" charset="0"/>
                      </a:endParaRPr>
                    </a:p>
                  </a:txBody>
                  <a:tcPr anchor="ctr"/>
                </a:tc>
                <a:tc>
                  <a:txBody>
                    <a:bodyPr/>
                    <a:lstStyle/>
                    <a:p>
                      <a:pPr algn="ctr"/>
                      <a:r>
                        <a:rPr lang="en-GB" b="1" dirty="0" smtClean="0">
                          <a:solidFill>
                            <a:schemeClr val="tx1"/>
                          </a:solidFill>
                          <a:latin typeface="Calibri" pitchFamily="34" charset="0"/>
                          <a:cs typeface="Calibri" pitchFamily="34" charset="0"/>
                        </a:rPr>
                        <a:t>Seth MacFarlane </a:t>
                      </a:r>
                      <a:endParaRPr lang="en-GB" b="1" dirty="0">
                        <a:solidFill>
                          <a:schemeClr val="tx1"/>
                        </a:solidFill>
                        <a:latin typeface="Calibri" pitchFamily="34" charset="0"/>
                        <a:cs typeface="Calibri" pitchFamily="34" charset="0"/>
                      </a:endParaRPr>
                    </a:p>
                  </a:txBody>
                  <a:tcPr anchor="ctr"/>
                </a:tc>
                <a:tc>
                  <a:txBody>
                    <a:bodyPr/>
                    <a:lstStyle/>
                    <a:p>
                      <a:pPr algn="ctr"/>
                      <a:r>
                        <a:rPr lang="en-GB" b="1" dirty="0" smtClean="0">
                          <a:solidFill>
                            <a:schemeClr val="tx1"/>
                          </a:solidFill>
                          <a:latin typeface="Calibri" pitchFamily="34" charset="0"/>
                          <a:cs typeface="Calibri" pitchFamily="34" charset="0"/>
                        </a:rPr>
                        <a:t>Nick Park</a:t>
                      </a:r>
                      <a:endParaRPr lang="en-GB" b="1" dirty="0">
                        <a:solidFill>
                          <a:schemeClr val="tx1"/>
                        </a:solidFill>
                        <a:latin typeface="Calibri" pitchFamily="34" charset="0"/>
                        <a:cs typeface="Calibri" pitchFamily="34" charset="0"/>
                      </a:endParaRPr>
                    </a:p>
                  </a:txBody>
                  <a:tcPr anchor="ctr"/>
                </a:tc>
                <a:tc>
                  <a:txBody>
                    <a:bodyPr/>
                    <a:lstStyle/>
                    <a:p>
                      <a:pPr algn="ctr"/>
                      <a:r>
                        <a:rPr lang="en-GB" b="1" dirty="0" smtClean="0">
                          <a:solidFill>
                            <a:schemeClr val="tx1"/>
                          </a:solidFill>
                          <a:latin typeface="Calibri" pitchFamily="34" charset="0"/>
                          <a:cs typeface="Calibri" pitchFamily="34" charset="0"/>
                        </a:rPr>
                        <a:t>Chuck Jones</a:t>
                      </a:r>
                      <a:endParaRPr lang="en-GB" b="1" dirty="0">
                        <a:solidFill>
                          <a:schemeClr val="tx1"/>
                        </a:solidFill>
                        <a:latin typeface="Calibri" pitchFamily="34" charset="0"/>
                        <a:cs typeface="Calibri" pitchFamily="34" charset="0"/>
                      </a:endParaRPr>
                    </a:p>
                  </a:txBody>
                  <a:tcPr anchor="ctr"/>
                </a:tc>
              </a:tr>
              <a:tr h="370840">
                <a:tc>
                  <a:txBody>
                    <a:bodyPr/>
                    <a:lstStyle/>
                    <a:p>
                      <a:pPr algn="ctr"/>
                      <a:r>
                        <a:rPr kumimoji="0" lang="en-GB" b="1" kern="1200" dirty="0" smtClean="0">
                          <a:solidFill>
                            <a:schemeClr val="tx1"/>
                          </a:solidFill>
                          <a:latin typeface="Calibri" pitchFamily="34" charset="0"/>
                          <a:ea typeface="+mn-ea"/>
                          <a:cs typeface="Calibri" pitchFamily="34" charset="0"/>
                        </a:rPr>
                        <a:t>William Hanna and Joseph </a:t>
                      </a:r>
                      <a:r>
                        <a:rPr kumimoji="0" lang="en-GB" b="1" kern="1200" dirty="0" err="1" smtClean="0">
                          <a:solidFill>
                            <a:schemeClr val="tx1"/>
                          </a:solidFill>
                          <a:latin typeface="Calibri" pitchFamily="34" charset="0"/>
                          <a:ea typeface="+mn-ea"/>
                          <a:cs typeface="Calibri" pitchFamily="34" charset="0"/>
                        </a:rPr>
                        <a:t>Barbera</a:t>
                      </a:r>
                      <a:r>
                        <a:rPr kumimoji="0" lang="en-GB" b="1" kern="1200" dirty="0" smtClean="0">
                          <a:solidFill>
                            <a:schemeClr val="tx1"/>
                          </a:solidFill>
                          <a:latin typeface="Calibri" pitchFamily="34" charset="0"/>
                          <a:ea typeface="+mn-ea"/>
                          <a:cs typeface="Calibri" pitchFamily="34" charset="0"/>
                        </a:rPr>
                        <a:t> </a:t>
                      </a:r>
                    </a:p>
                  </a:txBody>
                  <a:tcPr anchor="ctr"/>
                </a:tc>
                <a:tc>
                  <a:txBody>
                    <a:bodyPr/>
                    <a:lstStyle/>
                    <a:p>
                      <a:pPr algn="ctr"/>
                      <a:r>
                        <a:rPr kumimoji="0" lang="en-GB" b="1" kern="1200" dirty="0" smtClean="0">
                          <a:solidFill>
                            <a:schemeClr val="tx1"/>
                          </a:solidFill>
                          <a:latin typeface="Calibri" pitchFamily="34" charset="0"/>
                          <a:ea typeface="+mn-ea"/>
                          <a:cs typeface="Calibri" pitchFamily="34" charset="0"/>
                        </a:rPr>
                        <a:t>Trey Parker and Matt Stone </a:t>
                      </a:r>
                    </a:p>
                  </a:txBody>
                  <a:tcPr anchor="ctr"/>
                </a:tc>
                <a:tc>
                  <a:txBody>
                    <a:bodyPr/>
                    <a:lstStyle/>
                    <a:p>
                      <a:pPr algn="ctr"/>
                      <a:r>
                        <a:rPr kumimoji="0" lang="en-GB" b="1" kern="1200" dirty="0" smtClean="0">
                          <a:solidFill>
                            <a:schemeClr val="tx1"/>
                          </a:solidFill>
                          <a:latin typeface="Calibri" pitchFamily="34" charset="0"/>
                          <a:ea typeface="+mn-ea"/>
                          <a:cs typeface="Calibri" pitchFamily="34" charset="0"/>
                        </a:rPr>
                        <a:t>Katsuhiro </a:t>
                      </a:r>
                      <a:r>
                        <a:rPr kumimoji="0" lang="en-GB" b="1" kern="1200" dirty="0" err="1" smtClean="0">
                          <a:solidFill>
                            <a:schemeClr val="tx1"/>
                          </a:solidFill>
                          <a:latin typeface="Calibri" pitchFamily="34" charset="0"/>
                          <a:ea typeface="+mn-ea"/>
                          <a:cs typeface="Calibri" pitchFamily="34" charset="0"/>
                        </a:rPr>
                        <a:t>Otomo</a:t>
                      </a:r>
                      <a:endParaRPr kumimoji="0" lang="en-GB" b="1" kern="1200" dirty="0" smtClean="0">
                        <a:solidFill>
                          <a:schemeClr val="tx1"/>
                        </a:solidFill>
                        <a:latin typeface="Calibri" pitchFamily="34" charset="0"/>
                        <a:ea typeface="+mn-ea"/>
                        <a:cs typeface="Calibri" pitchFamily="34" charset="0"/>
                      </a:endParaRPr>
                    </a:p>
                  </a:txBody>
                  <a:tcPr anchor="ctr"/>
                </a:tc>
                <a:tc>
                  <a:txBody>
                    <a:bodyPr/>
                    <a:lstStyle/>
                    <a:p>
                      <a:pPr algn="ctr"/>
                      <a:r>
                        <a:rPr kumimoji="0" lang="en-GB" b="1" kern="1200" dirty="0" smtClean="0">
                          <a:solidFill>
                            <a:schemeClr val="tx1"/>
                          </a:solidFill>
                          <a:latin typeface="Calibri" pitchFamily="34" charset="0"/>
                          <a:ea typeface="+mn-ea"/>
                          <a:cs typeface="Calibri" pitchFamily="34" charset="0"/>
                        </a:rPr>
                        <a:t>Takeshi Honda</a:t>
                      </a:r>
                    </a:p>
                  </a:txBody>
                  <a:tcPr anchor="ctr"/>
                </a:tc>
              </a:tr>
              <a:tr h="370840">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and many more: </a:t>
                      </a:r>
                      <a:r>
                        <a:rPr lang="en-GB" sz="1800" b="1" dirty="0" smtClean="0">
                          <a:solidFill>
                            <a:schemeClr val="tx1"/>
                          </a:solidFill>
                          <a:latin typeface="Calibri" pitchFamily="34" charset="0"/>
                          <a:cs typeface="Calibri" pitchFamily="34" charset="0"/>
                          <a:hlinkClick r:id="rId5"/>
                        </a:rPr>
                        <a:t>http://en.wikipedia.org/wiki/List_of_animators</a:t>
                      </a:r>
                      <a:r>
                        <a:rPr lang="en-GB" sz="1800" b="1" dirty="0" smtClean="0">
                          <a:solidFill>
                            <a:schemeClr val="tx1"/>
                          </a:solidFill>
                          <a:latin typeface="Calibri" pitchFamily="34" charset="0"/>
                          <a:cs typeface="Calibri" pitchFamily="34" charset="0"/>
                        </a:rPr>
                        <a:t> </a:t>
                      </a:r>
                    </a:p>
                  </a:txBody>
                  <a:tcPr anchor="ctr"/>
                </a:tc>
                <a:tc hMerge="1">
                  <a:txBody>
                    <a:bodyPr/>
                    <a:lstStyle/>
                    <a:p>
                      <a:pPr algn="ctr"/>
                      <a:endParaRPr lang="en-GB" b="1" dirty="0">
                        <a:solidFill>
                          <a:schemeClr val="tx1"/>
                        </a:solidFill>
                        <a:latin typeface="Calibri" pitchFamily="34" charset="0"/>
                        <a:cs typeface="Calibri" pitchFamily="34" charset="0"/>
                      </a:endParaRPr>
                    </a:p>
                  </a:txBody>
                  <a:tcPr anchor="ctr"/>
                </a:tc>
                <a:tc hMerge="1">
                  <a:txBody>
                    <a:bodyPr/>
                    <a:lstStyle/>
                    <a:p>
                      <a:pPr algn="ctr"/>
                      <a:endParaRPr lang="en-GB" b="1" dirty="0">
                        <a:solidFill>
                          <a:schemeClr val="tx1"/>
                        </a:solidFill>
                        <a:latin typeface="Calibri" pitchFamily="34" charset="0"/>
                        <a:cs typeface="Calibri" pitchFamily="34" charset="0"/>
                      </a:endParaRPr>
                    </a:p>
                  </a:txBody>
                  <a:tcPr anchor="ctr"/>
                </a:tc>
                <a:tc hMerge="1">
                  <a:txBody>
                    <a:bodyPr/>
                    <a:lstStyle/>
                    <a:p>
                      <a:pPr algn="ctr"/>
                      <a:endParaRPr lang="en-GB" b="1" dirty="0">
                        <a:solidFill>
                          <a:schemeClr val="tx1"/>
                        </a:solidFill>
                        <a:latin typeface="Calibri" pitchFamily="34" charset="0"/>
                        <a:cs typeface="Calibri" pitchFamily="34" charset="0"/>
                      </a:endParaRPr>
                    </a:p>
                  </a:txBody>
                  <a:tcPr anchor="ctr"/>
                </a:tc>
              </a:tr>
            </a:tbl>
          </a:graphicData>
        </a:graphic>
      </p:graphicFrame>
      <p:pic>
        <p:nvPicPr>
          <p:cNvPr id="5" name="Picture 4" descr="home.jpg">
            <a:hlinkClick r:id="rId6" action="ppaction://hlinksldjump"/>
          </p:cNvPr>
          <p:cNvPicPr>
            <a:picLocks noChangeAspect="1"/>
          </p:cNvPicPr>
          <p:nvPr/>
        </p:nvPicPr>
        <p:blipFill>
          <a:blip r:embed="rId7"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8"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9108504" cy="857256"/>
          </a:xfrm>
        </p:spPr>
        <p:txBody>
          <a:bodyPr>
            <a:noAutofit/>
          </a:bodyPr>
          <a:lstStyle/>
          <a:p>
            <a:r>
              <a:rPr lang="en-GB" sz="4000" dirty="0" smtClean="0"/>
              <a:t> 6 - Famous Animators and their Creations</a:t>
            </a:r>
            <a:endParaRPr lang="en-GB" sz="4000" dirty="0"/>
          </a:p>
        </p:txBody>
      </p:sp>
      <p:sp>
        <p:nvSpPr>
          <p:cNvPr id="8" name="Round Same Side Corner Rectangle 7">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5"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6"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7"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8" action="ppaction://hlinksldjump"/>
          </p:cNvPr>
          <p:cNvSpPr/>
          <p:nvPr/>
        </p:nvSpPr>
        <p:spPr>
          <a:xfrm>
            <a:off x="50760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9"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878892"/>
            <a:ext cx="8929718" cy="5286412"/>
          </a:xfrm>
        </p:spPr>
        <p:txBody>
          <a:bodyPr>
            <a:normAutofit/>
          </a:bodyPr>
          <a:lstStyle/>
          <a:p>
            <a:r>
              <a:rPr lang="en-GB" sz="2000" dirty="0" smtClean="0">
                <a:hlinkClick r:id="rId3" action="ppaction://hlinkfile" tooltip="Walt Disney"/>
              </a:rPr>
              <a:t>Walt Disney</a:t>
            </a:r>
            <a:r>
              <a:rPr lang="en-GB" sz="2000" dirty="0" smtClean="0"/>
              <a:t> - If you do not now who he is something is wrong!</a:t>
            </a:r>
            <a:endParaRPr lang="en-GB" sz="2000" dirty="0" smtClean="0">
              <a:hlinkClick r:id="rId4" action="ppaction://hlinkfile" tooltip="Matt Groening"/>
            </a:endParaRPr>
          </a:p>
          <a:p>
            <a:r>
              <a:rPr lang="en-GB" sz="2000" dirty="0" smtClean="0">
                <a:hlinkClick r:id="rId4" action="ppaction://hlinkfile" tooltip="Matt Groening"/>
              </a:rPr>
              <a:t>Matt Groening</a:t>
            </a:r>
            <a:r>
              <a:rPr lang="en-GB" sz="2000" dirty="0" smtClean="0"/>
              <a:t> - The Simpsons!!!</a:t>
            </a:r>
          </a:p>
          <a:p>
            <a:r>
              <a:rPr lang="en-GB" sz="2000" dirty="0" smtClean="0">
                <a:hlinkClick r:id="rId5" action="ppaction://hlinkfile" tooltip="Terry Gilliam"/>
              </a:rPr>
              <a:t>Terry Gilliam</a:t>
            </a:r>
            <a:r>
              <a:rPr lang="en-GB" sz="2000" dirty="0" smtClean="0"/>
              <a:t> - Monty Python animator</a:t>
            </a:r>
          </a:p>
          <a:p>
            <a:r>
              <a:rPr lang="en-GB" sz="2000" dirty="0" smtClean="0">
                <a:hlinkClick r:id="rId6" action="ppaction://hlinkfile" tooltip="Ray Harryhausen"/>
              </a:rPr>
              <a:t>Ray </a:t>
            </a:r>
            <a:r>
              <a:rPr lang="en-GB" sz="2000" dirty="0" err="1" smtClean="0">
                <a:hlinkClick r:id="rId6" action="ppaction://hlinkfile" tooltip="Ray Harryhausen"/>
              </a:rPr>
              <a:t>Harryhausen</a:t>
            </a:r>
            <a:r>
              <a:rPr lang="en-GB" sz="2000" dirty="0" smtClean="0"/>
              <a:t> - Grand father of stop frame animation - Clash of the Titans, Jason and the </a:t>
            </a:r>
            <a:r>
              <a:rPr lang="en-GB" sz="2000" dirty="0" err="1" smtClean="0"/>
              <a:t>Argonaughts</a:t>
            </a:r>
            <a:endParaRPr lang="en-GB" sz="2000" dirty="0" smtClean="0"/>
          </a:p>
          <a:p>
            <a:r>
              <a:rPr lang="en-GB" sz="2000" dirty="0" smtClean="0">
                <a:hlinkClick r:id="rId7" action="ppaction://hlinkfile" tooltip="John Lasseter"/>
              </a:rPr>
              <a:t>John </a:t>
            </a:r>
            <a:r>
              <a:rPr lang="en-GB" sz="2000" dirty="0" err="1" smtClean="0">
                <a:hlinkClick r:id="rId7" action="ppaction://hlinkfile" tooltip="John Lasseter"/>
              </a:rPr>
              <a:t>Lasseter</a:t>
            </a:r>
            <a:r>
              <a:rPr lang="en-GB" sz="2000" dirty="0" smtClean="0"/>
              <a:t> - Pioneer of 3D CGI animation - Toy Story and many others</a:t>
            </a:r>
          </a:p>
          <a:p>
            <a:r>
              <a:rPr lang="en-GB" sz="2000" dirty="0" smtClean="0">
                <a:hlinkClick r:id="rId8" action="ppaction://hlinkfile" tooltip="Seth MacFarlane"/>
              </a:rPr>
              <a:t>Seth MacFarlane</a:t>
            </a:r>
            <a:r>
              <a:rPr lang="en-GB" sz="2000" dirty="0" smtClean="0"/>
              <a:t> - Family Guy</a:t>
            </a:r>
          </a:p>
          <a:p>
            <a:r>
              <a:rPr lang="en-GB" sz="2000" dirty="0" smtClean="0">
                <a:hlinkClick r:id="rId9" action="ppaction://hlinkfile" tooltip="Nick Park"/>
              </a:rPr>
              <a:t>Nick Park</a:t>
            </a:r>
            <a:r>
              <a:rPr lang="en-GB" sz="2000" dirty="0" smtClean="0"/>
              <a:t> - Wallace and </a:t>
            </a:r>
            <a:r>
              <a:rPr lang="en-GB" sz="2000" dirty="0" err="1" smtClean="0"/>
              <a:t>Gromit</a:t>
            </a:r>
            <a:endParaRPr lang="en-GB" sz="2000" dirty="0" smtClean="0"/>
          </a:p>
          <a:p>
            <a:r>
              <a:rPr lang="en-GB" sz="2000" dirty="0" smtClean="0">
                <a:hlinkClick r:id="rId10" action="ppaction://hlinkfile" tooltip="Chuck Jones"/>
              </a:rPr>
              <a:t>Chuck Jones</a:t>
            </a:r>
            <a:r>
              <a:rPr lang="en-GB" sz="2000" dirty="0" smtClean="0"/>
              <a:t> - Looney Tunes - Daffy Duck, Bugs Bunny, Road Runner and others</a:t>
            </a:r>
          </a:p>
          <a:p>
            <a:r>
              <a:rPr lang="en-GB" sz="2000" dirty="0" smtClean="0">
                <a:hlinkClick r:id="rId11" action="ppaction://hlinkfile" tooltip="William Hanna"/>
              </a:rPr>
              <a:t>William Hanna</a:t>
            </a:r>
            <a:r>
              <a:rPr lang="en-GB" sz="2000" dirty="0" smtClean="0"/>
              <a:t> and </a:t>
            </a:r>
            <a:r>
              <a:rPr lang="en-GB" sz="2000" dirty="0" smtClean="0">
                <a:hlinkClick r:id="rId12" action="ppaction://hlinkfile" tooltip="Joseph Barbera"/>
              </a:rPr>
              <a:t>Joseph </a:t>
            </a:r>
            <a:r>
              <a:rPr lang="en-GB" sz="2000" dirty="0" err="1" smtClean="0">
                <a:hlinkClick r:id="rId12" action="ppaction://hlinkfile" tooltip="Joseph Barbera"/>
              </a:rPr>
              <a:t>Barbera</a:t>
            </a:r>
            <a:r>
              <a:rPr lang="en-GB" sz="2000" dirty="0" smtClean="0"/>
              <a:t> - Scooby Doo, Flintstones, The Smurfs, etc...</a:t>
            </a:r>
          </a:p>
          <a:p>
            <a:r>
              <a:rPr lang="en-GB" sz="2000" dirty="0" smtClean="0">
                <a:hlinkClick r:id="rId13"/>
              </a:rPr>
              <a:t>Trey Parker </a:t>
            </a:r>
            <a:r>
              <a:rPr lang="en-GB" sz="2000" dirty="0" smtClean="0"/>
              <a:t>and </a:t>
            </a:r>
            <a:r>
              <a:rPr lang="en-GB" sz="2000" dirty="0" smtClean="0">
                <a:hlinkClick r:id="rId14"/>
              </a:rPr>
              <a:t>Matt Stone </a:t>
            </a:r>
            <a:r>
              <a:rPr lang="en-GB" sz="2000" dirty="0" smtClean="0"/>
              <a:t>- South Park</a:t>
            </a:r>
          </a:p>
          <a:p>
            <a:r>
              <a:rPr lang="en-GB" sz="2000" dirty="0" smtClean="0">
                <a:hlinkClick r:id="rId15" action="ppaction://hlinkfile" tooltip="Katsuhiro Otomo"/>
              </a:rPr>
              <a:t>Katsuhiro </a:t>
            </a:r>
            <a:r>
              <a:rPr lang="en-GB" sz="2000" dirty="0" err="1" smtClean="0">
                <a:hlinkClick r:id="rId15" action="ppaction://hlinkfile" tooltip="Katsuhiro Otomo"/>
              </a:rPr>
              <a:t>Otomo</a:t>
            </a:r>
            <a:r>
              <a:rPr lang="en-GB" sz="2000" dirty="0" smtClean="0"/>
              <a:t> - Responsible for Akira - a fantastic and influential cyberpunk  animation</a:t>
            </a:r>
          </a:p>
          <a:p>
            <a:pPr marL="1625600" indent="-255588"/>
            <a:r>
              <a:rPr lang="en-GB" sz="2000" dirty="0" smtClean="0">
                <a:hlinkClick r:id="rId16" action="ppaction://hlinkfile" tooltip="Takeshi Honda (animator)"/>
              </a:rPr>
              <a:t>Takeshi Honda</a:t>
            </a:r>
            <a:r>
              <a:rPr lang="en-GB" sz="2000" dirty="0" smtClean="0"/>
              <a:t> - a Japanese animator</a:t>
            </a:r>
          </a:p>
        </p:txBody>
      </p:sp>
      <p:pic>
        <p:nvPicPr>
          <p:cNvPr id="4" name="Picture 3" descr="home.jpg">
            <a:hlinkClick r:id="rId17" action="ppaction://hlinksldjump"/>
          </p:cNvPr>
          <p:cNvPicPr>
            <a:picLocks noChangeAspect="1"/>
          </p:cNvPicPr>
          <p:nvPr/>
        </p:nvPicPr>
        <p:blipFill>
          <a:blip r:embed="rId18"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19"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16632"/>
            <a:ext cx="9144000" cy="857256"/>
          </a:xfrm>
        </p:spPr>
        <p:txBody>
          <a:bodyPr>
            <a:noAutofit/>
          </a:bodyPr>
          <a:lstStyle/>
          <a:p>
            <a:r>
              <a:rPr lang="en-GB" sz="4000" dirty="0" smtClean="0"/>
              <a:t> 6 - Famous Animators and their Creations</a:t>
            </a:r>
            <a:endParaRPr lang="en-GB" sz="4000" dirty="0"/>
          </a:p>
        </p:txBody>
      </p:sp>
      <p:sp>
        <p:nvSpPr>
          <p:cNvPr id="6" name="Round Same Side Corner Rectangle 5">
            <a:hlinkClick r:id="rId20"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21"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22"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23"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24"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25"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26"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27"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28"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29" action="ppaction://hlinksldjump"/>
          </p:cNvPr>
          <p:cNvSpPr/>
          <p:nvPr/>
        </p:nvSpPr>
        <p:spPr>
          <a:xfrm>
            <a:off x="50760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30"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836712"/>
            <a:ext cx="8568952" cy="5760640"/>
          </a:xfrm>
        </p:spPr>
        <p:txBody>
          <a:bodyPr>
            <a:normAutofit fontScale="70000" lnSpcReduction="20000"/>
          </a:bodyPr>
          <a:lstStyle/>
          <a:p>
            <a:r>
              <a:rPr lang="en-GB" b="1" dirty="0" smtClean="0"/>
              <a:t>Paragraph One</a:t>
            </a:r>
            <a:r>
              <a:rPr lang="en-GB" dirty="0" smtClean="0"/>
              <a:t> – Focusing on an animator from the list, research and identify the following: </a:t>
            </a:r>
            <a:r>
              <a:rPr lang="en-GB" i="1" dirty="0" smtClean="0"/>
              <a:t>(use screenshots/images where required)</a:t>
            </a:r>
            <a:endParaRPr lang="en-GB" dirty="0" smtClean="0"/>
          </a:p>
          <a:p>
            <a:pPr lvl="1"/>
            <a:r>
              <a:rPr lang="en-GB" dirty="0" smtClean="0"/>
              <a:t>Who they are, career biography from university to current/last job </a:t>
            </a:r>
          </a:p>
          <a:p>
            <a:pPr lvl="1"/>
            <a:r>
              <a:rPr lang="en-GB" dirty="0" smtClean="0"/>
              <a:t>Discuss their pathway into the animation industry - How did they get there</a:t>
            </a:r>
          </a:p>
          <a:p>
            <a:pPr lvl="1"/>
            <a:r>
              <a:rPr lang="en-GB" dirty="0" smtClean="0"/>
              <a:t>Films/Animations they have done in the past</a:t>
            </a:r>
          </a:p>
          <a:p>
            <a:pPr lvl="1"/>
            <a:r>
              <a:rPr lang="en-GB" dirty="0" smtClean="0"/>
              <a:t>More recent films/animation projects and their popularity</a:t>
            </a:r>
          </a:p>
          <a:p>
            <a:r>
              <a:rPr lang="en-GB" b="1" dirty="0" smtClean="0"/>
              <a:t>Paragraph Two –</a:t>
            </a:r>
            <a:r>
              <a:rPr lang="en-GB" dirty="0" smtClean="0"/>
              <a:t> Focusing on the animator, research and identify the type of animation they use</a:t>
            </a:r>
          </a:p>
          <a:p>
            <a:pPr lvl="1"/>
            <a:r>
              <a:rPr lang="en-GB" dirty="0" smtClean="0"/>
              <a:t>Style/Genre, Characters and Animation methods used with examples</a:t>
            </a:r>
          </a:p>
          <a:p>
            <a:r>
              <a:rPr lang="en-GB" b="1" dirty="0" smtClean="0"/>
              <a:t>Paragraph Three</a:t>
            </a:r>
            <a:r>
              <a:rPr lang="en-GB" dirty="0" smtClean="0"/>
              <a:t> – Identify and Explain who their </a:t>
            </a:r>
            <a:r>
              <a:rPr lang="en-GB" b="1" i="1" dirty="0" smtClean="0"/>
              <a:t>popular characters</a:t>
            </a:r>
            <a:r>
              <a:rPr lang="en-GB" dirty="0" smtClean="0"/>
              <a:t> are and what makes them so famous? </a:t>
            </a:r>
          </a:p>
          <a:p>
            <a:pPr lvl="1"/>
            <a:r>
              <a:rPr lang="en-GB" dirty="0" smtClean="0"/>
              <a:t>Give their characters a history - what movies/television series, how long did they run for, what did they lead to</a:t>
            </a:r>
          </a:p>
          <a:p>
            <a:r>
              <a:rPr lang="en-GB" b="1" dirty="0" smtClean="0"/>
              <a:t>Paragraph Four - Merit – </a:t>
            </a:r>
            <a:r>
              <a:rPr lang="en-GB" dirty="0" smtClean="0"/>
              <a:t>Based on the characters produced by the animator, show how the characters link to other characters created</a:t>
            </a:r>
          </a:p>
          <a:p>
            <a:pPr lvl="1"/>
            <a:r>
              <a:rPr lang="en-GB" dirty="0" smtClean="0"/>
              <a:t>Show how the animators became the studio by comparing box office versus other things that same studio made</a:t>
            </a:r>
          </a:p>
          <a:p>
            <a:r>
              <a:rPr lang="en-GB" b="1" dirty="0" smtClean="0"/>
              <a:t>Paragraph Five - Distinction –</a:t>
            </a:r>
            <a:r>
              <a:rPr lang="en-GB" dirty="0" smtClean="0"/>
              <a:t> In-depth understanding of the industry and the animator, with a range of images</a:t>
            </a:r>
          </a:p>
          <a:p>
            <a:pPr lvl="1"/>
            <a:r>
              <a:rPr lang="en-GB" dirty="0" smtClean="0"/>
              <a:t>Include a table of references as evidence of the research</a:t>
            </a:r>
            <a:endParaRPr lang="en-GB" dirty="0"/>
          </a:p>
        </p:txBody>
      </p:sp>
      <p:sp>
        <p:nvSpPr>
          <p:cNvPr id="3" name="Title 2"/>
          <p:cNvSpPr>
            <a:spLocks noGrp="1"/>
          </p:cNvSpPr>
          <p:nvPr>
            <p:ph type="title"/>
          </p:nvPr>
        </p:nvSpPr>
        <p:spPr/>
        <p:txBody>
          <a:bodyPr/>
          <a:lstStyle/>
          <a:p>
            <a:r>
              <a:rPr lang="en-GB" dirty="0" smtClean="0"/>
              <a:t>Task 6 - Expectations</a:t>
            </a:r>
            <a:endParaRPr lang="en-GB"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908720"/>
            <a:ext cx="8712968" cy="4929222"/>
          </a:xfrm>
        </p:spPr>
        <p:txBody>
          <a:bodyPr>
            <a:normAutofit/>
          </a:bodyPr>
          <a:lstStyle/>
          <a:p>
            <a:pPr marL="0" indent="0">
              <a:buNone/>
            </a:pPr>
            <a:r>
              <a:rPr lang="en-GB" sz="2000" dirty="0" smtClean="0"/>
              <a:t>Animations are produced in different formats, such as: - </a:t>
            </a:r>
            <a:r>
              <a:rPr lang="en-GB" sz="2000" b="1" i="1" dirty="0" smtClean="0"/>
              <a:t>GIF, Flash, Shockwave, Silverlight, QuickTime, RealPlayer, package based etc...</a:t>
            </a:r>
          </a:p>
          <a:p>
            <a:pPr marL="0" indent="0">
              <a:buNone/>
            </a:pPr>
            <a:r>
              <a:rPr lang="en-GB" sz="2400" dirty="0" smtClean="0"/>
              <a:t>-------------------------------------------------------------------------------------------</a:t>
            </a:r>
            <a:endParaRPr lang="en-GB" sz="2800" dirty="0" smtClean="0"/>
          </a:p>
          <a:p>
            <a:pPr marL="0" indent="0">
              <a:buNone/>
            </a:pPr>
            <a:r>
              <a:rPr lang="en-GB" sz="2400" b="1" i="1" dirty="0" smtClean="0"/>
              <a:t>Task 10 (P3)</a:t>
            </a:r>
            <a:r>
              <a:rPr lang="en-GB" sz="2400" b="1" dirty="0" smtClean="0"/>
              <a:t> - </a:t>
            </a:r>
            <a:r>
              <a:rPr lang="en-GB" sz="2400" dirty="0" smtClean="0"/>
              <a:t>Discus the advantages and disadvantages of different animation formats</a:t>
            </a:r>
          </a:p>
          <a:p>
            <a:pPr marL="457200" indent="-457200"/>
            <a:r>
              <a:rPr lang="en-GB" sz="2400" dirty="0" smtClean="0"/>
              <a:t>You must evidence the different forms of formats </a:t>
            </a:r>
          </a:p>
          <a:p>
            <a:pPr marL="457200" indent="-457200"/>
            <a:r>
              <a:rPr lang="en-GB" sz="2400" dirty="0" smtClean="0"/>
              <a:t>Consider the following aspects, when comparing the features:</a:t>
            </a:r>
          </a:p>
          <a:p>
            <a:pPr marL="713232" lvl="1" indent="-457200"/>
            <a:r>
              <a:rPr lang="en-GB" sz="2400" dirty="0" smtClean="0"/>
              <a:t>Where they are used</a:t>
            </a:r>
          </a:p>
          <a:p>
            <a:pPr marL="713232" lvl="1" indent="-457200"/>
            <a:r>
              <a:rPr lang="en-GB" sz="2400" dirty="0" smtClean="0"/>
              <a:t>Technology in their creation</a:t>
            </a:r>
          </a:p>
          <a:p>
            <a:pPr marL="713232" lvl="1" indent="-457200"/>
            <a:r>
              <a:rPr lang="en-GB" sz="2400" dirty="0" smtClean="0"/>
              <a:t>Compatibility of file formats</a:t>
            </a:r>
          </a:p>
          <a:p>
            <a:pPr marL="713232" lvl="1" indent="-457200"/>
            <a:r>
              <a:rPr lang="en-GB" sz="2400" dirty="0" smtClean="0"/>
              <a:t>Industry considered reputation</a:t>
            </a:r>
          </a:p>
          <a:p>
            <a:pPr marL="713232" lvl="1" indent="-457200"/>
            <a:endParaRPr lang="en-GB" sz="1600" dirty="0" smtClean="0"/>
          </a:p>
          <a:p>
            <a:pPr marL="713232" lvl="1" indent="-457200"/>
            <a:endParaRPr lang="en-GB" sz="1600" dirty="0" smtClean="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23472"/>
            <a:ext cx="8229600" cy="857256"/>
          </a:xfrm>
        </p:spPr>
        <p:txBody>
          <a:bodyPr>
            <a:normAutofit/>
          </a:bodyPr>
          <a:lstStyle/>
          <a:p>
            <a:r>
              <a:rPr lang="en-GB" sz="4000" dirty="0" smtClean="0"/>
              <a:t> 7 - Animation Formats</a:t>
            </a:r>
            <a:endParaRPr lang="en-GB" sz="4000" dirty="0"/>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239484"/>
            <a:ext cx="8463314" cy="957268"/>
          </a:xfrm>
        </p:spPr>
        <p:txBody>
          <a:bodyPr>
            <a:noAutofit/>
          </a:bodyPr>
          <a:lstStyle/>
          <a:p>
            <a:r>
              <a:rPr lang="en-GB" b="1" dirty="0" smtClean="0"/>
              <a:t>Unit 14 - Computer Animation</a:t>
            </a:r>
            <a:endParaRPr lang="en-US" b="1" dirty="0"/>
          </a:p>
        </p:txBody>
      </p:sp>
      <p:sp>
        <p:nvSpPr>
          <p:cNvPr id="3" name="Subtitle 2"/>
          <p:cNvSpPr>
            <a:spLocks noGrp="1"/>
          </p:cNvSpPr>
          <p:nvPr>
            <p:ph type="subTitle" idx="1"/>
          </p:nvPr>
        </p:nvSpPr>
        <p:spPr>
          <a:xfrm>
            <a:off x="971600" y="5661248"/>
            <a:ext cx="7416824" cy="1069836"/>
          </a:xfrm>
        </p:spPr>
        <p:txBody>
          <a:bodyPr>
            <a:normAutofit/>
          </a:bodyPr>
          <a:lstStyle/>
          <a:p>
            <a:r>
              <a:rPr lang="en-GB" sz="2000" dirty="0" smtClean="0"/>
              <a:t>LO2 - Know the software techniques used in animation</a:t>
            </a:r>
          </a:p>
        </p:txBody>
      </p:sp>
      <p:pic>
        <p:nvPicPr>
          <p:cNvPr id="63492" name="Picture 4" descr="http://www.jivox.com/img/gallery/130_SoftwareTech2%20copy.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907704" y="1124744"/>
            <a:ext cx="5184576" cy="3888434"/>
          </a:xfrm>
          <a:prstGeom prst="rect">
            <a:avLst/>
          </a:prstGeom>
          <a:noFill/>
        </p:spPr>
      </p:pic>
    </p:spTree>
  </p:cSld>
  <p:clrMapOvr>
    <a:masterClrMapping/>
  </p:clrMapOvr>
  <p:transition advClick="0" advTm="300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142844" y="805174"/>
            <a:ext cx="8858312" cy="5072098"/>
          </a:xfrm>
        </p:spPr>
        <p:txBody>
          <a:bodyPr>
            <a:noAutofit/>
          </a:bodyPr>
          <a:lstStyle/>
          <a:p>
            <a:pPr marL="0" indent="0">
              <a:buNone/>
            </a:pPr>
            <a:r>
              <a:rPr lang="en-US" sz="2000" dirty="0" smtClean="0"/>
              <a:t>Cube Systems have been approached by a Technical Arts company who want to break into the animation industry.</a:t>
            </a:r>
          </a:p>
          <a:p>
            <a:r>
              <a:rPr lang="en-US" sz="1800" dirty="0" smtClean="0"/>
              <a:t>In order to do so, they need knowledge and understanding of the software tools and factors that need to be considered when creating animations for the web</a:t>
            </a:r>
          </a:p>
          <a:p>
            <a:r>
              <a:rPr lang="en-GB" sz="1800" dirty="0" smtClean="0"/>
              <a:t>This second section is all about examining the software techniques used in animations</a:t>
            </a:r>
          </a:p>
          <a:p>
            <a:pPr marL="0" indent="0">
              <a:buNone/>
            </a:pPr>
            <a:endParaRPr lang="en-GB" sz="1800" dirty="0" smtClean="0"/>
          </a:p>
        </p:txBody>
      </p:sp>
      <p:sp>
        <p:nvSpPr>
          <p:cNvPr id="2" name="Title 1"/>
          <p:cNvSpPr>
            <a:spLocks noGrp="1"/>
          </p:cNvSpPr>
          <p:nvPr>
            <p:ph type="title"/>
          </p:nvPr>
        </p:nvSpPr>
        <p:spPr>
          <a:xfrm>
            <a:off x="0" y="332656"/>
            <a:ext cx="8999984" cy="452568"/>
          </a:xfrm>
        </p:spPr>
        <p:txBody>
          <a:bodyPr>
            <a:normAutofit fontScale="90000"/>
          </a:bodyPr>
          <a:lstStyle/>
          <a:p>
            <a:r>
              <a:rPr lang="en-GB" b="1" dirty="0" smtClean="0"/>
              <a:t> Assessment Scenario</a:t>
            </a:r>
            <a:endParaRPr lang="en-US" b="1" dirty="0"/>
          </a:p>
        </p:txBody>
      </p:sp>
      <p:sp>
        <p:nvSpPr>
          <p:cNvPr id="17" name="Round Same Side Corner Rectangle 1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18" name="Round Same Side Corner Rectangle 17">
            <a:hlinkClick r:id="rId6" action="ppaction://hlinksldjump"/>
          </p:cNvPr>
          <p:cNvSpPr/>
          <p:nvPr/>
        </p:nvSpPr>
        <p:spPr>
          <a:xfrm>
            <a:off x="1043608" y="0"/>
            <a:ext cx="86409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9" name="Round Same Side Corner Rectangle 18">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0" name="Round Same Side Corner Rectangle 19">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1" name="Round Same Side Corner Rectangle 20">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2" name="Round Same Side Corner Rectangle 21">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3" name="Round Same Side Corner Rectangle 22">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4" name="Round Same Side Corner Rectangle 23">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25" name="Round Same Side Corner Rectangle 24">
            <a:hlinkClick r:id="rId13"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251520" y="980728"/>
            <a:ext cx="8568952" cy="4929222"/>
          </a:xfrm>
        </p:spPr>
        <p:txBody>
          <a:bodyPr>
            <a:noAutofit/>
          </a:bodyPr>
          <a:lstStyle/>
          <a:p>
            <a:pPr>
              <a:spcBef>
                <a:spcPts val="600"/>
              </a:spcBef>
              <a:spcAft>
                <a:spcPts val="1200"/>
              </a:spcAft>
            </a:pPr>
            <a:r>
              <a:rPr lang="en-GB" sz="2000" b="1" u="sng" dirty="0" smtClean="0"/>
              <a:t>P1</a:t>
            </a:r>
            <a:r>
              <a:rPr lang="en-GB" sz="2000" dirty="0" smtClean="0"/>
              <a:t> - Explain the different types of animation</a:t>
            </a:r>
          </a:p>
          <a:p>
            <a:pPr>
              <a:spcBef>
                <a:spcPts val="600"/>
              </a:spcBef>
              <a:spcAft>
                <a:spcPts val="1200"/>
              </a:spcAft>
            </a:pPr>
            <a:r>
              <a:rPr lang="en-GB" sz="2000" b="1" u="sng" dirty="0" smtClean="0"/>
              <a:t>P2</a:t>
            </a:r>
            <a:r>
              <a:rPr lang="en-GB" sz="2000" dirty="0" smtClean="0"/>
              <a:t> - Explain different uses of animation</a:t>
            </a:r>
          </a:p>
          <a:p>
            <a:pPr>
              <a:spcBef>
                <a:spcPts val="600"/>
              </a:spcBef>
              <a:spcAft>
                <a:spcPts val="1200"/>
              </a:spcAft>
            </a:pPr>
            <a:r>
              <a:rPr lang="en-GB" sz="2000" b="1" u="sng" dirty="0" smtClean="0"/>
              <a:t>P3</a:t>
            </a:r>
            <a:r>
              <a:rPr lang="en-GB" sz="2000" dirty="0" smtClean="0"/>
              <a:t> - Discuss the advantages and limitations of animated GIFs</a:t>
            </a:r>
          </a:p>
          <a:p>
            <a:pPr>
              <a:spcBef>
                <a:spcPts val="600"/>
              </a:spcBef>
              <a:spcAft>
                <a:spcPts val="1200"/>
              </a:spcAft>
            </a:pPr>
            <a:r>
              <a:rPr lang="en-GB" sz="2000" b="1" u="sng" dirty="0" smtClean="0"/>
              <a:t>M1</a:t>
            </a:r>
            <a:r>
              <a:rPr lang="en-GB" sz="2000" dirty="0" smtClean="0"/>
              <a:t> - Discuss the history of studios that produce animations</a:t>
            </a:r>
          </a:p>
          <a:p>
            <a:pPr>
              <a:spcBef>
                <a:spcPts val="600"/>
              </a:spcBef>
              <a:spcAft>
                <a:spcPts val="1200"/>
              </a:spcAft>
            </a:pPr>
            <a:r>
              <a:rPr lang="en-GB" sz="2000" b="1" u="sng" dirty="0" smtClean="0"/>
              <a:t>M2</a:t>
            </a:r>
            <a:r>
              <a:rPr lang="en-GB" sz="2000" dirty="0" smtClean="0"/>
              <a:t> - Describe the benefits of using animations in the media</a:t>
            </a:r>
          </a:p>
          <a:p>
            <a:pPr>
              <a:spcBef>
                <a:spcPts val="600"/>
              </a:spcBef>
              <a:spcAft>
                <a:spcPts val="1200"/>
              </a:spcAft>
            </a:pPr>
            <a:r>
              <a:rPr lang="en-GB" sz="2000" b="1" u="sng" dirty="0" smtClean="0"/>
              <a:t>D1</a:t>
            </a:r>
            <a:r>
              <a:rPr lang="en-GB" sz="2000" dirty="0" smtClean="0"/>
              <a:t> - Compare the different animation styles of key animations</a:t>
            </a:r>
          </a:p>
        </p:txBody>
      </p:sp>
      <p:sp>
        <p:nvSpPr>
          <p:cNvPr id="2" name="Title 1"/>
          <p:cNvSpPr>
            <a:spLocks noGrp="1"/>
          </p:cNvSpPr>
          <p:nvPr>
            <p:ph type="title"/>
          </p:nvPr>
        </p:nvSpPr>
        <p:spPr>
          <a:xfrm>
            <a:off x="0" y="332656"/>
            <a:ext cx="9144000" cy="452568"/>
          </a:xfrm>
        </p:spPr>
        <p:txBody>
          <a:bodyPr>
            <a:normAutofit fontScale="90000"/>
          </a:bodyPr>
          <a:lstStyle/>
          <a:p>
            <a:r>
              <a:rPr lang="en-GB" b="1" dirty="0" smtClean="0"/>
              <a:t> Assessment Criteria</a:t>
            </a:r>
            <a:endParaRPr lang="en-US" b="1" dirty="0"/>
          </a:p>
        </p:txBody>
      </p:sp>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8" name="Picture 17"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251520" y="908720"/>
            <a:ext cx="8640960" cy="4929222"/>
          </a:xfrm>
        </p:spPr>
        <p:txBody>
          <a:bodyPr>
            <a:noAutofit/>
          </a:bodyPr>
          <a:lstStyle/>
          <a:p>
            <a:pPr>
              <a:spcBef>
                <a:spcPts val="600"/>
              </a:spcBef>
              <a:spcAft>
                <a:spcPts val="1200"/>
              </a:spcAft>
            </a:pPr>
            <a:r>
              <a:rPr lang="en-GB" sz="2000" b="1" u="sng" dirty="0" smtClean="0"/>
              <a:t>P4</a:t>
            </a:r>
            <a:r>
              <a:rPr lang="en-GB" sz="2000" dirty="0" smtClean="0"/>
              <a:t> - Describe the software tools available for animation</a:t>
            </a:r>
          </a:p>
          <a:p>
            <a:pPr>
              <a:spcBef>
                <a:spcPts val="600"/>
              </a:spcBef>
              <a:spcAft>
                <a:spcPts val="1200"/>
              </a:spcAft>
            </a:pPr>
            <a:r>
              <a:rPr lang="en-GB" sz="2000" b="1" u="sng" dirty="0" smtClean="0"/>
              <a:t>P5</a:t>
            </a:r>
            <a:r>
              <a:rPr lang="en-GB" sz="2000" dirty="0" smtClean="0"/>
              <a:t> - Describe the factors that need to taken into account when crating animations for the web</a:t>
            </a:r>
          </a:p>
        </p:txBody>
      </p:sp>
      <p:sp>
        <p:nvSpPr>
          <p:cNvPr id="2" name="Title 1"/>
          <p:cNvSpPr>
            <a:spLocks noGrp="1"/>
          </p:cNvSpPr>
          <p:nvPr>
            <p:ph type="title"/>
          </p:nvPr>
        </p:nvSpPr>
        <p:spPr>
          <a:xfrm>
            <a:off x="0" y="332656"/>
            <a:ext cx="9144000" cy="452568"/>
          </a:xfrm>
        </p:spPr>
        <p:txBody>
          <a:bodyPr>
            <a:normAutofit fontScale="90000"/>
          </a:bodyPr>
          <a:lstStyle/>
          <a:p>
            <a:r>
              <a:rPr lang="en-GB" b="1" dirty="0" smtClean="0"/>
              <a:t> Assessment Criteria</a:t>
            </a:r>
            <a:endParaRPr lang="en-US" b="1" dirty="0"/>
          </a:p>
        </p:txBody>
      </p:sp>
      <p:sp>
        <p:nvSpPr>
          <p:cNvPr id="4" name="Round Same Side Corner Rectangle 3">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 name="Picture 18"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4098" name="Title 1"/>
          <p:cNvSpPr>
            <a:spLocks noGrp="1"/>
          </p:cNvSpPr>
          <p:nvPr>
            <p:ph type="title"/>
          </p:nvPr>
        </p:nvSpPr>
        <p:spPr>
          <a:xfrm>
            <a:off x="0" y="332656"/>
            <a:ext cx="8481120" cy="452568"/>
          </a:xfrm>
        </p:spPr>
        <p:txBody>
          <a:bodyPr>
            <a:normAutofit fontScale="90000"/>
          </a:bodyPr>
          <a:lstStyle/>
          <a:p>
            <a:r>
              <a:rPr lang="en-GB" b="1" dirty="0" smtClean="0"/>
              <a:t> Areas to Cover</a:t>
            </a:r>
          </a:p>
        </p:txBody>
      </p:sp>
      <p:sp>
        <p:nvSpPr>
          <p:cNvPr id="5" name="Content Placeholder 2"/>
          <p:cNvSpPr txBox="1">
            <a:spLocks/>
          </p:cNvSpPr>
          <p:nvPr/>
        </p:nvSpPr>
        <p:spPr bwMode="auto">
          <a:xfrm>
            <a:off x="251520" y="846683"/>
            <a:ext cx="8640960" cy="4454525"/>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noAutofit/>
          </a:bodyPr>
          <a:lstStyle/>
          <a:p>
            <a:pPr>
              <a:spcAft>
                <a:spcPts val="600"/>
              </a:spcAft>
              <a:buClr>
                <a:schemeClr val="hlink"/>
              </a:buClr>
              <a:buSzPct val="80000"/>
              <a:defRPr/>
            </a:pPr>
            <a:r>
              <a:rPr lang="en-GB" sz="2000" dirty="0" smtClean="0">
                <a:latin typeface="Calibri" pitchFamily="34" charset="0"/>
                <a:cs typeface="Calibri" pitchFamily="34" charset="0"/>
              </a:rPr>
              <a:t>You need to create a portfolio of work researching the various different techniques used to create animations, cover the following 5 tasks: </a:t>
            </a:r>
            <a:r>
              <a:rPr lang="en-GB" sz="2000" i="1" dirty="0" smtClean="0">
                <a:latin typeface="Calibri" pitchFamily="34" charset="0"/>
                <a:cs typeface="Calibri" pitchFamily="34" charset="0"/>
              </a:rPr>
              <a:t>(Ensure you include images where necessary)</a:t>
            </a:r>
          </a:p>
          <a:p>
            <a:pPr marL="850392" lvl="1" indent="-457200">
              <a:buFont typeface="+mj-lt"/>
              <a:buAutoNum type="arabicPeriod"/>
            </a:pPr>
            <a:r>
              <a:rPr lang="en-GB" dirty="0" smtClean="0">
                <a:latin typeface="Calibri" pitchFamily="34" charset="0"/>
                <a:cs typeface="Calibri" pitchFamily="34" charset="0"/>
                <a:hlinkClick r:id="rId5" action="ppaction://hlinksldjump"/>
              </a:rPr>
              <a:t>Storyboards </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6" action="ppaction://hlinksldjump"/>
              </a:rPr>
              <a:t>Bar/Dope Sheets</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7" action="ppaction://hlinksldjump"/>
              </a:rPr>
              <a:t>Log Sheets</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8" action="ppaction://hlinksldjump"/>
              </a:rPr>
              <a:t>Software Tools </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9" action="ppaction://hlinksldjump"/>
              </a:rPr>
              <a:t>Factors to Consider</a:t>
            </a:r>
            <a:endParaRPr lang="en-GB" dirty="0" smtClean="0">
              <a:latin typeface="Calibri" pitchFamily="34" charset="0"/>
              <a:cs typeface="Calibri" pitchFamily="34" charset="0"/>
            </a:endParaRPr>
          </a:p>
          <a:p>
            <a:pPr marL="850392" lvl="1" indent="-457200">
              <a:buFont typeface="+mj-lt"/>
              <a:buAutoNum type="arabicPeriod"/>
            </a:pPr>
            <a:endParaRPr lang="en-GB" dirty="0" smtClean="0">
              <a:latin typeface="Calibri" pitchFamily="34" charset="0"/>
              <a:cs typeface="Calibri" pitchFamily="34" charset="0"/>
            </a:endParaRPr>
          </a:p>
        </p:txBody>
      </p:sp>
      <p:sp>
        <p:nvSpPr>
          <p:cNvPr id="4" name="Round Same Side Corner Rectangle 3">
            <a:hlinkClick r:id="rId10"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6" name="Round Same Side Corner Rectangle 5">
            <a:hlinkClick r:id="rId11"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12"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13" action="ppaction://hlinksldjump"/>
          </p:cNvPr>
          <p:cNvSpPr/>
          <p:nvPr/>
        </p:nvSpPr>
        <p:spPr>
          <a:xfrm>
            <a:off x="2699792" y="0"/>
            <a:ext cx="611560"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5"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6"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7"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8"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9"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1267" name="Content Placeholder 2"/>
          <p:cNvSpPr>
            <a:spLocks noGrp="1"/>
          </p:cNvSpPr>
          <p:nvPr>
            <p:ph idx="1"/>
          </p:nvPr>
        </p:nvSpPr>
        <p:spPr>
          <a:xfrm>
            <a:off x="142844" y="836712"/>
            <a:ext cx="8858312" cy="5429264"/>
          </a:xfrm>
        </p:spPr>
        <p:txBody>
          <a:bodyPr>
            <a:noAutofit/>
          </a:bodyPr>
          <a:lstStyle/>
          <a:p>
            <a:pPr marL="0" lvl="1" indent="0">
              <a:spcBef>
                <a:spcPts val="0"/>
              </a:spcBef>
              <a:buNone/>
            </a:pPr>
            <a:r>
              <a:rPr lang="en-GB" sz="1800" b="1" i="1" dirty="0" smtClean="0"/>
              <a:t>Assessment Outcome - P4</a:t>
            </a:r>
          </a:p>
          <a:p>
            <a:pPr marL="0" indent="0">
              <a:buNone/>
            </a:pPr>
            <a:r>
              <a:rPr lang="en-GB" sz="1600" b="1" i="1" dirty="0" smtClean="0"/>
              <a:t>Task 1 (P4.1) -</a:t>
            </a:r>
            <a:r>
              <a:rPr lang="en-GB" sz="1600" dirty="0" smtClean="0"/>
              <a:t> Explain what storyboards are, ensuring you concentrate on how </a:t>
            </a:r>
            <a:r>
              <a:rPr lang="en-GB" sz="1600" b="1" dirty="0" smtClean="0"/>
              <a:t>timings</a:t>
            </a:r>
            <a:r>
              <a:rPr lang="en-GB" sz="1600" dirty="0" smtClean="0"/>
              <a:t> and </a:t>
            </a:r>
            <a:r>
              <a:rPr lang="en-GB" sz="1600" b="1" dirty="0" smtClean="0"/>
              <a:t>movement </a:t>
            </a:r>
            <a:r>
              <a:rPr lang="en-GB" sz="1600" dirty="0" smtClean="0"/>
              <a:t>are applied to the storyboard, with examples.</a:t>
            </a:r>
          </a:p>
          <a:p>
            <a:pPr marL="0" lvl="1" indent="0">
              <a:buNone/>
            </a:pPr>
            <a:r>
              <a:rPr lang="en-GB" sz="1600" b="1" i="1" dirty="0" smtClean="0"/>
              <a:t>Task 2 (4.2) -</a:t>
            </a:r>
            <a:r>
              <a:rPr lang="en-GB" sz="1600" dirty="0" smtClean="0"/>
              <a:t> Explain what bar/dope sheets are, ensuring you concentrate on how the soundtrack is applied to the </a:t>
            </a:r>
            <a:r>
              <a:rPr lang="en-GB" sz="1600" b="1" dirty="0" smtClean="0"/>
              <a:t>timings</a:t>
            </a:r>
            <a:r>
              <a:rPr lang="en-GB" sz="1600" dirty="0" smtClean="0"/>
              <a:t> and </a:t>
            </a:r>
            <a:r>
              <a:rPr lang="en-GB" sz="1600" b="1" dirty="0" smtClean="0"/>
              <a:t>movement </a:t>
            </a:r>
            <a:r>
              <a:rPr lang="en-GB" sz="1600" dirty="0" smtClean="0"/>
              <a:t>of the animation, with examples.</a:t>
            </a:r>
          </a:p>
          <a:p>
            <a:pPr marL="0" indent="0">
              <a:buNone/>
            </a:pPr>
            <a:r>
              <a:rPr lang="en-GB" sz="1600" b="1" i="1" dirty="0" smtClean="0"/>
              <a:t>Task 3 (P4.3) -</a:t>
            </a:r>
            <a:r>
              <a:rPr lang="en-GB" sz="1600" dirty="0" smtClean="0"/>
              <a:t> Explain what log sheets are, ensuring you concentrate on how the </a:t>
            </a:r>
            <a:r>
              <a:rPr lang="en-GB" sz="1600" b="1" dirty="0" smtClean="0"/>
              <a:t>timings</a:t>
            </a:r>
            <a:r>
              <a:rPr lang="en-GB" sz="1600" dirty="0" smtClean="0"/>
              <a:t> and </a:t>
            </a:r>
            <a:r>
              <a:rPr lang="en-GB" sz="1600" b="1" dirty="0" smtClean="0"/>
              <a:t>movement </a:t>
            </a:r>
            <a:r>
              <a:rPr lang="en-GB" sz="1600" dirty="0" smtClean="0"/>
              <a:t>are used within the production of the animation, with examples.</a:t>
            </a:r>
          </a:p>
          <a:p>
            <a:pPr marL="0" indent="0">
              <a:buNone/>
            </a:pPr>
            <a:r>
              <a:rPr lang="en-GB" sz="1600" b="1" i="1" dirty="0" smtClean="0"/>
              <a:t>Task 4 (P4.4)</a:t>
            </a:r>
            <a:r>
              <a:rPr lang="en-GB" sz="1600" dirty="0" smtClean="0"/>
              <a:t> - Explain in your words, with examples, what the following techniques are</a:t>
            </a:r>
          </a:p>
          <a:p>
            <a:pPr marL="0" indent="0">
              <a:buNone/>
            </a:pPr>
            <a:r>
              <a:rPr lang="en-GB" sz="1600" b="1" i="1" dirty="0" smtClean="0"/>
              <a:t>Task 5 (P4.5)</a:t>
            </a:r>
            <a:r>
              <a:rPr lang="en-GB" sz="1600" dirty="0" smtClean="0"/>
              <a:t> - Provide a professional use for each of the techniques listed, with examples, stating the technical benefits to a business </a:t>
            </a:r>
            <a:r>
              <a:rPr lang="en-GB" sz="1600" b="1" i="1" dirty="0" smtClean="0"/>
              <a:t>(such as rollovers, email attachments, e-cards, etc...)</a:t>
            </a:r>
          </a:p>
          <a:p>
            <a:pPr marL="0" lvl="1" indent="0">
              <a:buNone/>
            </a:pPr>
            <a:endParaRPr lang="en-GB" sz="1600" b="1" i="1" dirty="0" smtClean="0"/>
          </a:p>
          <a:p>
            <a:pPr marL="0" lvl="1" indent="0">
              <a:buNone/>
            </a:pPr>
            <a:r>
              <a:rPr lang="en-GB" sz="1800" b="1" i="1" dirty="0" smtClean="0"/>
              <a:t>Assessment Outcome - P5</a:t>
            </a:r>
          </a:p>
          <a:p>
            <a:pPr marL="0" indent="0">
              <a:buNone/>
            </a:pPr>
            <a:r>
              <a:rPr lang="en-US" sz="1600" b="1" i="1" dirty="0" smtClean="0"/>
              <a:t>Task 6 (P5)</a:t>
            </a:r>
            <a:r>
              <a:rPr lang="en-US" sz="1600" b="1" dirty="0" smtClean="0"/>
              <a:t> - </a:t>
            </a:r>
            <a:r>
              <a:rPr lang="en-GB" sz="1600" dirty="0" smtClean="0"/>
              <a:t>Describe the factors that need to be taken into account when creating animations for the web, with examples </a:t>
            </a:r>
            <a:endParaRPr lang="en-US" sz="1600" b="1" dirty="0" smtClean="0"/>
          </a:p>
        </p:txBody>
      </p:sp>
      <p:sp>
        <p:nvSpPr>
          <p:cNvPr id="11266" name="Title 1"/>
          <p:cNvSpPr>
            <a:spLocks noGrp="1"/>
          </p:cNvSpPr>
          <p:nvPr>
            <p:ph type="title"/>
          </p:nvPr>
        </p:nvSpPr>
        <p:spPr>
          <a:xfrm>
            <a:off x="0" y="332656"/>
            <a:ext cx="8409112" cy="452568"/>
          </a:xfrm>
        </p:spPr>
        <p:txBody>
          <a:bodyPr>
            <a:normAutofit fontScale="90000"/>
          </a:bodyPr>
          <a:lstStyle/>
          <a:p>
            <a:r>
              <a:rPr lang="en-GB" b="1" dirty="0" smtClean="0"/>
              <a:t> </a:t>
            </a:r>
            <a:r>
              <a:rPr lang="en-GB" b="1" smtClean="0"/>
              <a:t>Assessment Tasks</a:t>
            </a:r>
            <a:endParaRPr lang="en-GB" b="1" dirty="0" smtClean="0"/>
          </a:p>
        </p:txBody>
      </p:sp>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7" name="Round Same Side Corner Rectangle 6">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3" action="ppaction://hlinksldjump"/>
          </p:cNvPr>
          <p:cNvSpPr/>
          <p:nvPr/>
        </p:nvSpPr>
        <p:spPr>
          <a:xfrm>
            <a:off x="5076056" y="0"/>
            <a:ext cx="115212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36712"/>
            <a:ext cx="8677628" cy="6072206"/>
          </a:xfrm>
        </p:spPr>
        <p:txBody>
          <a:bodyPr>
            <a:normAutofit/>
          </a:bodyPr>
          <a:lstStyle/>
          <a:p>
            <a:pPr marL="0" indent="0">
              <a:buNone/>
            </a:pPr>
            <a:r>
              <a:rPr lang="en-GB" sz="2000" dirty="0" smtClean="0"/>
              <a:t>The animation storyboard is the first sight of 			            what a cartoon or piece of animation is going 				 to look like. </a:t>
            </a:r>
          </a:p>
          <a:p>
            <a:pPr marL="457200" indent="-457200"/>
            <a:r>
              <a:rPr lang="en-GB" sz="1800" dirty="0" smtClean="0"/>
              <a:t>An animation storyboard looks like a series of 			               strip comics, with individual storylines, scenes, 			      characters and their emotions and other major 			              parts of the movie. </a:t>
            </a:r>
          </a:p>
          <a:p>
            <a:pPr marL="457200" indent="-457200"/>
            <a:r>
              <a:rPr lang="en-GB" sz="1800" dirty="0" smtClean="0"/>
              <a:t>The drawings will reflect the early ideas of what the characters will look like, what the backgrounds and scenery will be, some idea of dialogue, emotions, and a general feel of the animation process. </a:t>
            </a:r>
          </a:p>
          <a:p>
            <a:pPr marL="0" indent="0">
              <a:buNone/>
            </a:pPr>
            <a:r>
              <a:rPr lang="en-GB" sz="2400" dirty="0" smtClean="0"/>
              <a:t>------------------------------------------------------------------------------------------</a:t>
            </a:r>
            <a:endParaRPr lang="en-GB" sz="2800" dirty="0" smtClean="0"/>
          </a:p>
          <a:p>
            <a:pPr marL="0" indent="0">
              <a:buNone/>
            </a:pPr>
            <a:r>
              <a:rPr lang="en-GB" sz="2000" b="1" i="1" dirty="0" smtClean="0"/>
              <a:t>Task 1 (P4.1) -</a:t>
            </a:r>
            <a:r>
              <a:rPr lang="en-GB" sz="2000" dirty="0" smtClean="0"/>
              <a:t> Explain what storyboards are, ensuring you concentrate on how </a:t>
            </a:r>
            <a:r>
              <a:rPr lang="en-GB" sz="2000" b="1" dirty="0" smtClean="0"/>
              <a:t>timings</a:t>
            </a:r>
            <a:r>
              <a:rPr lang="en-GB" sz="2000" dirty="0" smtClean="0"/>
              <a:t> and </a:t>
            </a:r>
            <a:r>
              <a:rPr lang="en-GB" sz="2000" b="1" dirty="0" smtClean="0"/>
              <a:t>movement </a:t>
            </a:r>
            <a:r>
              <a:rPr lang="en-GB" sz="2000" dirty="0" smtClean="0"/>
              <a:t>are applied to the storyboard, with examples.</a:t>
            </a:r>
          </a:p>
          <a:p>
            <a:pPr marL="365125" indent="-365125" algn="r">
              <a:buNone/>
            </a:pPr>
            <a:r>
              <a:rPr lang="en-GB" sz="2000" i="1" dirty="0" smtClean="0"/>
              <a:t>			See the </a:t>
            </a:r>
            <a:r>
              <a:rPr lang="en-GB" sz="2000" i="1" dirty="0" smtClean="0">
                <a:hlinkClick r:id="rId3" action="ppaction://hlinksldjump"/>
              </a:rPr>
              <a:t>next 2 slides</a:t>
            </a:r>
            <a:r>
              <a:rPr lang="en-GB" sz="2000" i="1" dirty="0" smtClean="0"/>
              <a:t> for additional information</a:t>
            </a:r>
            <a:endParaRPr lang="en-GB" sz="2000" dirty="0" smtClean="0"/>
          </a:p>
          <a:p>
            <a:pPr>
              <a:buNone/>
            </a:pPr>
            <a:endParaRPr lang="en-GB" sz="2000" b="1" dirty="0" smtClean="0"/>
          </a:p>
        </p:txBody>
      </p:sp>
      <p:grpSp>
        <p:nvGrpSpPr>
          <p:cNvPr id="4" name="Group 5"/>
          <p:cNvGrpSpPr/>
          <p:nvPr/>
        </p:nvGrpSpPr>
        <p:grpSpPr>
          <a:xfrm>
            <a:off x="5220072" y="116632"/>
            <a:ext cx="3923928" cy="2924943"/>
            <a:chOff x="4429124" y="3948119"/>
            <a:chExt cx="4516085" cy="2909881"/>
          </a:xfrm>
        </p:grpSpPr>
        <p:pic>
          <p:nvPicPr>
            <p:cNvPr id="3073" name="Picture 1"/>
            <p:cNvPicPr>
              <a:picLocks noChangeAspect="1" noChangeArrowheads="1"/>
            </p:cNvPicPr>
            <p:nvPr/>
          </p:nvPicPr>
          <p:blipFill>
            <a:blip r:embed="rId4" cstate="print"/>
            <a:srcRect/>
            <a:stretch>
              <a:fillRect/>
            </a:stretch>
          </p:blipFill>
          <p:spPr bwMode="auto">
            <a:xfrm>
              <a:off x="6143636" y="3948119"/>
              <a:ext cx="2801573" cy="2909881"/>
            </a:xfrm>
            <a:prstGeom prst="rect">
              <a:avLst/>
            </a:prstGeom>
            <a:noFill/>
            <a:ln w="9525">
              <a:noFill/>
              <a:miter lim="800000"/>
              <a:headEnd/>
              <a:tailEnd/>
            </a:ln>
          </p:spPr>
        </p:pic>
        <p:pic>
          <p:nvPicPr>
            <p:cNvPr id="3074" name="Picture 2"/>
            <p:cNvPicPr>
              <a:picLocks noChangeAspect="1" noChangeArrowheads="1"/>
            </p:cNvPicPr>
            <p:nvPr/>
          </p:nvPicPr>
          <p:blipFill>
            <a:blip r:embed="rId5" cstate="print"/>
            <a:srcRect/>
            <a:stretch>
              <a:fillRect/>
            </a:stretch>
          </p:blipFill>
          <p:spPr bwMode="auto">
            <a:xfrm>
              <a:off x="4429124" y="4071942"/>
              <a:ext cx="1571636" cy="2752109"/>
            </a:xfrm>
            <a:prstGeom prst="rect">
              <a:avLst/>
            </a:prstGeom>
            <a:noFill/>
            <a:ln w="9525">
              <a:noFill/>
              <a:miter lim="800000"/>
              <a:headEnd/>
              <a:tailEnd/>
            </a:ln>
          </p:spPr>
        </p:pic>
      </p:grpSp>
      <p:pic>
        <p:nvPicPr>
          <p:cNvPr id="7" name="Picture 6" descr="home.jpg">
            <a:hlinkClick r:id="rId6" action="ppaction://hlinksldjump"/>
          </p:cNvPr>
          <p:cNvPicPr>
            <a:picLocks noChangeAspect="1"/>
          </p:cNvPicPr>
          <p:nvPr/>
        </p:nvPicPr>
        <p:blipFill>
          <a:blip r:embed="rId7"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8"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23472"/>
            <a:ext cx="8580022" cy="857256"/>
          </a:xfrm>
        </p:spPr>
        <p:txBody>
          <a:bodyPr>
            <a:normAutofit/>
          </a:bodyPr>
          <a:lstStyle/>
          <a:p>
            <a:r>
              <a:rPr lang="en-GB" sz="4000" dirty="0" smtClean="0"/>
              <a:t> 1 - Storyboards</a:t>
            </a:r>
            <a:endParaRPr lang="en-GB" sz="4000" dirty="0"/>
          </a:p>
        </p:txBody>
      </p:sp>
      <p:sp>
        <p:nvSpPr>
          <p:cNvPr id="9" name="Round Same Side Corner Rectangle 8">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2758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36712"/>
            <a:ext cx="8677628" cy="6072206"/>
          </a:xfrm>
        </p:spPr>
        <p:txBody>
          <a:bodyPr>
            <a:normAutofit/>
          </a:bodyPr>
          <a:lstStyle/>
          <a:p>
            <a:pPr marL="0" indent="0">
              <a:buNone/>
            </a:pPr>
            <a:r>
              <a:rPr lang="en-GB" sz="2000" dirty="0" smtClean="0">
                <a:hlinkClick r:id="rId3"/>
              </a:rPr>
              <a:t>Website Link</a:t>
            </a:r>
            <a:r>
              <a:rPr lang="en-GB" sz="2000" dirty="0" smtClean="0"/>
              <a:t> or a video tutorial on </a:t>
            </a:r>
            <a:r>
              <a:rPr lang="en-GB" sz="2000" dirty="0" smtClean="0">
                <a:hlinkClick r:id="rId4"/>
              </a:rPr>
              <a:t>YouTube</a:t>
            </a:r>
            <a:endParaRPr lang="en-GB" sz="2000" dirty="0" smtClean="0"/>
          </a:p>
          <a:p>
            <a:r>
              <a:rPr lang="en-GB" sz="1800" dirty="0" smtClean="0"/>
              <a:t>Storyboards are very important, as they form the </a:t>
            </a:r>
            <a:r>
              <a:rPr lang="en-GB" sz="1800" b="1" dirty="0" smtClean="0"/>
              <a:t>basis of the work </a:t>
            </a:r>
            <a:r>
              <a:rPr lang="en-GB" sz="1800" dirty="0" smtClean="0"/>
              <a:t>that is carried out on the movie, </a:t>
            </a:r>
            <a:r>
              <a:rPr lang="en-GB" sz="1800" b="1" dirty="0" smtClean="0"/>
              <a:t>describing most of the major features </a:t>
            </a:r>
            <a:r>
              <a:rPr lang="en-GB" sz="1800" dirty="0" smtClean="0"/>
              <a:t>as well as the </a:t>
            </a:r>
            <a:r>
              <a:rPr lang="en-GB" sz="1800" b="1" i="1" dirty="0" smtClean="0"/>
              <a:t>plot and its development</a:t>
            </a:r>
            <a:r>
              <a:rPr lang="en-GB" sz="1800" dirty="0" smtClean="0"/>
              <a:t>. </a:t>
            </a:r>
          </a:p>
          <a:p>
            <a:r>
              <a:rPr lang="en-GB" sz="1800" dirty="0" smtClean="0"/>
              <a:t>Animation storyboards are also the coordinating vehicle of the film, taking the place of the script, and allowing different teams of people to work on different aspects and scenes in the movie. A studio like Pixar will have thousands of storyboard frames like the one shown on the next slide. </a:t>
            </a:r>
          </a:p>
          <a:p>
            <a:r>
              <a:rPr lang="en-GB" sz="1800" dirty="0" smtClean="0"/>
              <a:t>The finished movie may not always conform to all aspects of the storyboard, but they will document many of the early developments in the movie. They are often the first step of the animation process, as they show the first views - albeit static - of the animation process. </a:t>
            </a:r>
          </a:p>
          <a:p>
            <a:endParaRPr lang="en-GB" sz="1100" dirty="0" smtClean="0"/>
          </a:p>
        </p:txBody>
      </p:sp>
      <p:pic>
        <p:nvPicPr>
          <p:cNvPr id="7" name="Picture 6"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23472"/>
            <a:ext cx="8580022" cy="857256"/>
          </a:xfrm>
        </p:spPr>
        <p:txBody>
          <a:bodyPr>
            <a:normAutofit/>
          </a:bodyPr>
          <a:lstStyle/>
          <a:p>
            <a:r>
              <a:rPr lang="en-GB" sz="4000" dirty="0" smtClean="0"/>
              <a:t> 1 - Storyboards</a:t>
            </a:r>
            <a:endParaRPr lang="en-GB" sz="4000" dirty="0"/>
          </a:p>
        </p:txBody>
      </p:sp>
      <p:sp>
        <p:nvSpPr>
          <p:cNvPr id="6" name="Round Same Side Corner Rectangle 5">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2758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5544616" cy="6072206"/>
          </a:xfrm>
        </p:spPr>
        <p:txBody>
          <a:bodyPr>
            <a:normAutofit/>
          </a:bodyPr>
          <a:lstStyle/>
          <a:p>
            <a:pPr marL="365125" indent="-365125">
              <a:buNone/>
            </a:pPr>
            <a:r>
              <a:rPr lang="en-GB" sz="2000" b="1" u="sng" dirty="0" smtClean="0"/>
              <a:t>Timings</a:t>
            </a:r>
            <a:endParaRPr lang="en-GB" sz="2000" b="1" dirty="0" smtClean="0"/>
          </a:p>
          <a:p>
            <a:r>
              <a:rPr lang="en-GB" sz="1800" dirty="0" smtClean="0"/>
              <a:t>On every frame of the storyboard, a time will be specified detailing how long it will take for the frame to be carried out. </a:t>
            </a:r>
          </a:p>
          <a:p>
            <a:r>
              <a:rPr lang="en-GB" sz="1800" dirty="0" smtClean="0"/>
              <a:t>This time will be carried across to the dope sheet that will be given to the director detailing how each scene will progress. Timing is hugely important, especially when it comes to high quality feature films, because the expectations are so high therefore it is important to gain a visual understanding of the animation before it is even produced.</a:t>
            </a:r>
          </a:p>
          <a:p>
            <a:pPr marL="365125" indent="-365125">
              <a:buNone/>
            </a:pPr>
            <a:r>
              <a:rPr lang="en-GB" sz="2000" b="1" u="sng" dirty="0" smtClean="0"/>
              <a:t>Movements</a:t>
            </a:r>
            <a:endParaRPr lang="en-GB" sz="2000" b="1" dirty="0" smtClean="0"/>
          </a:p>
          <a:p>
            <a:r>
              <a:rPr lang="en-GB" sz="1800" dirty="0" smtClean="0"/>
              <a:t>As with timing, all movements made by the characters will be specified; because the storyboard only contains drawings and not animated clips, it is important to show the characters movements including any actions they may be carrying out, such 		as waving their hand, or simply 			moving in a certain 					direction.</a:t>
            </a:r>
            <a:endParaRPr lang="en-GB" sz="1800" dirty="0"/>
          </a:p>
        </p:txBody>
      </p:sp>
      <p:pic>
        <p:nvPicPr>
          <p:cNvPr id="7" name="Picture 6"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23472"/>
            <a:ext cx="8580022" cy="857256"/>
          </a:xfrm>
        </p:spPr>
        <p:txBody>
          <a:bodyPr>
            <a:normAutofit/>
          </a:bodyPr>
          <a:lstStyle/>
          <a:p>
            <a:r>
              <a:rPr lang="en-GB" sz="4000" dirty="0" smtClean="0"/>
              <a:t> 1 - Storyboards</a:t>
            </a:r>
            <a:endParaRPr lang="en-GB" sz="4000" dirty="0"/>
          </a:p>
        </p:txBody>
      </p:sp>
      <p:pic>
        <p:nvPicPr>
          <p:cNvPr id="6" name="Picture 5" descr="http://lh6.ggpht.com/_GgX4S7W-eI8/SUgixTd49LI/AAAAAAAABTc/D6jeRVUKGIc/Huckleberry_Hound_storyboards_03%5B5%5D.jpg"/>
          <p:cNvPicPr/>
          <p:nvPr/>
        </p:nvPicPr>
        <p:blipFill>
          <a:blip r:embed="rId6" cstate="print"/>
          <a:srcRect/>
          <a:stretch>
            <a:fillRect/>
          </a:stretch>
        </p:blipFill>
        <p:spPr bwMode="auto">
          <a:xfrm>
            <a:off x="5724128" y="620688"/>
            <a:ext cx="3419872" cy="5616624"/>
          </a:xfrm>
          <a:prstGeom prst="rect">
            <a:avLst/>
          </a:prstGeom>
          <a:noFill/>
          <a:ln w="9525">
            <a:noFill/>
            <a:miter lim="800000"/>
            <a:headEnd/>
            <a:tailEnd/>
          </a:ln>
        </p:spPr>
      </p:pic>
      <p:sp>
        <p:nvSpPr>
          <p:cNvPr id="9" name="Round Same Side Corner Rectangle 8">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0" name="Round Same Side Corner Rectangle 9">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1" name="Round Same Side Corner Rectangle 10">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2" name="Round Same Side Corner Rectangle 11">
            <a:hlinkClick r:id="rId10" action="ppaction://hlinksldjump"/>
          </p:cNvPr>
          <p:cNvSpPr/>
          <p:nvPr/>
        </p:nvSpPr>
        <p:spPr>
          <a:xfrm>
            <a:off x="32758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3" name="Round Same Side Corner Rectangle 12">
            <a:hlinkClick r:id="rId11"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4" name="Round Same Side Corner Rectangle 13">
            <a:hlinkClick r:id="rId12"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6" name="Round Same Side Corner Rectangle 15">
            <a:hlinkClick r:id="rId14"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7" name="Round Same Side Corner Rectangle 16">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732026"/>
            <a:ext cx="8821644" cy="4929222"/>
          </a:xfrm>
        </p:spPr>
        <p:txBody>
          <a:bodyPr>
            <a:noAutofit/>
          </a:bodyPr>
          <a:lstStyle/>
          <a:p>
            <a:r>
              <a:rPr lang="en-GB" sz="2000" dirty="0" smtClean="0"/>
              <a:t>Bar sheets contain all of the soundtrack information</a:t>
            </a:r>
          </a:p>
          <a:p>
            <a:r>
              <a:rPr lang="en-GB" sz="2000" dirty="0" smtClean="0"/>
              <a:t>Bar sheet information is transferred to the Dope 			             Sheet</a:t>
            </a:r>
          </a:p>
          <a:p>
            <a:r>
              <a:rPr lang="en-GB" sz="2000" dirty="0" smtClean="0"/>
              <a:t>The Dope sheet contains all of the instructions for 			  the animation and filming.</a:t>
            </a:r>
          </a:p>
          <a:p>
            <a:r>
              <a:rPr lang="en-GB" sz="2000" dirty="0" smtClean="0"/>
              <a:t>It is here that the timings are crucial to the animation</a:t>
            </a:r>
          </a:p>
          <a:p>
            <a:pPr marL="0" indent="0">
              <a:buNone/>
            </a:pPr>
            <a:r>
              <a:rPr lang="en-GB" sz="2400" dirty="0" smtClean="0"/>
              <a:t>------------------------------------------------------------------------------------------</a:t>
            </a:r>
          </a:p>
          <a:p>
            <a:pPr marL="0" indent="0">
              <a:buNone/>
            </a:pPr>
            <a:r>
              <a:rPr lang="en-GB" sz="2000" b="1" i="1" dirty="0" smtClean="0"/>
              <a:t>Task 2 (4.2) -</a:t>
            </a:r>
            <a:r>
              <a:rPr lang="en-GB" sz="2000" dirty="0" smtClean="0"/>
              <a:t> Explain what bar/dope sheets are, ensuring you concentrate on how the soundtrack is applied to the </a:t>
            </a:r>
            <a:r>
              <a:rPr lang="en-GB" sz="2000" b="1" dirty="0" smtClean="0"/>
              <a:t>timings</a:t>
            </a:r>
            <a:r>
              <a:rPr lang="en-GB" sz="2000" dirty="0" smtClean="0"/>
              <a:t> and </a:t>
            </a:r>
            <a:r>
              <a:rPr lang="en-GB" sz="2000" b="1" dirty="0" smtClean="0"/>
              <a:t>movement </a:t>
            </a:r>
            <a:r>
              <a:rPr lang="en-GB" sz="2000" dirty="0" smtClean="0"/>
              <a:t>of the animation, with examples.</a:t>
            </a:r>
          </a:p>
          <a:p>
            <a:pPr marL="365125" indent="-365125" algn="r">
              <a:buNone/>
            </a:pPr>
            <a:r>
              <a:rPr lang="en-GB" sz="2000" i="1" dirty="0" smtClean="0"/>
              <a:t>			See the </a:t>
            </a:r>
            <a:r>
              <a:rPr lang="en-GB" sz="2000" i="1" dirty="0" smtClean="0">
                <a:hlinkClick r:id="rId3" action="ppaction://hlinksldjump"/>
              </a:rPr>
              <a:t>next 3 slides</a:t>
            </a:r>
            <a:r>
              <a:rPr lang="en-GB" sz="2000" i="1" dirty="0" smtClean="0"/>
              <a:t> for additional information</a:t>
            </a:r>
            <a:endParaRPr lang="en-GB" sz="2000" dirty="0" smtClean="0"/>
          </a:p>
          <a:p>
            <a:pPr>
              <a:buNone/>
            </a:pPr>
            <a:endParaRPr lang="en-GB" sz="2000" b="1" dirty="0" smtClean="0"/>
          </a:p>
          <a:p>
            <a:endParaRPr lang="en-GB" sz="2000" dirty="0" smtClean="0"/>
          </a:p>
        </p:txBody>
      </p:sp>
      <p:pic>
        <p:nvPicPr>
          <p:cNvPr id="8194" name="Picture 2" descr="http://4.bp.blogspot.com/_LJBbmgDCcNg/Rl7hqSlSu3I/AAAAAAAAAKk/D4N51HPo9Gk/s320/xsheet.jpg"/>
          <p:cNvPicPr>
            <a:picLocks noChangeAspect="1" noChangeArrowheads="1"/>
          </p:cNvPicPr>
          <p:nvPr/>
        </p:nvPicPr>
        <p:blipFill>
          <a:blip r:embed="rId4" cstate="print"/>
          <a:srcRect/>
          <a:stretch>
            <a:fillRect/>
          </a:stretch>
        </p:blipFill>
        <p:spPr bwMode="auto">
          <a:xfrm>
            <a:off x="6156176" y="1"/>
            <a:ext cx="2987824" cy="3068959"/>
          </a:xfrm>
          <a:prstGeom prst="rect">
            <a:avLst/>
          </a:prstGeom>
          <a:noFill/>
        </p:spPr>
      </p:pic>
      <p:pic>
        <p:nvPicPr>
          <p:cNvPr id="6" name="Picture 5"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229600" cy="857256"/>
          </a:xfrm>
        </p:spPr>
        <p:txBody>
          <a:bodyPr>
            <a:normAutofit/>
          </a:bodyPr>
          <a:lstStyle/>
          <a:p>
            <a:r>
              <a:rPr lang="en-GB" sz="4000" dirty="0" smtClean="0"/>
              <a:t> 2 - Bar/Dope Sheets</a:t>
            </a:r>
            <a:endParaRPr lang="en-GB" sz="4000" dirty="0"/>
          </a:p>
        </p:txBody>
      </p:sp>
      <p:sp>
        <p:nvSpPr>
          <p:cNvPr id="8" name="Round Same Side Corner Rectangle 7">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732026"/>
            <a:ext cx="8821644" cy="4929222"/>
          </a:xfrm>
        </p:spPr>
        <p:txBody>
          <a:bodyPr>
            <a:noAutofit/>
          </a:bodyPr>
          <a:lstStyle/>
          <a:p>
            <a:pPr marL="0" indent="0">
              <a:buNone/>
            </a:pPr>
            <a:r>
              <a:rPr lang="en-GB" sz="2000" dirty="0" smtClean="0"/>
              <a:t>The basis of </a:t>
            </a:r>
            <a:r>
              <a:rPr lang="en-GB" sz="2000" b="1" dirty="0" smtClean="0"/>
              <a:t>timing in animation </a:t>
            </a:r>
            <a:r>
              <a:rPr lang="en-GB" sz="2000" dirty="0" smtClean="0"/>
              <a:t>is the fixed 24 frames per second (FPS) for films and videos.</a:t>
            </a:r>
          </a:p>
        </p:txBody>
      </p:sp>
      <p:pic>
        <p:nvPicPr>
          <p:cNvPr id="6" name="Picture 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229600" cy="857256"/>
          </a:xfrm>
        </p:spPr>
        <p:txBody>
          <a:bodyPr>
            <a:normAutofit/>
          </a:bodyPr>
          <a:lstStyle/>
          <a:p>
            <a:r>
              <a:rPr lang="en-GB" sz="4000" dirty="0" smtClean="0"/>
              <a:t> 2 - Bar/Dope Sheets</a:t>
            </a:r>
            <a:endParaRPr lang="en-GB" sz="4000" dirty="0"/>
          </a:p>
        </p:txBody>
      </p:sp>
      <p:grpSp>
        <p:nvGrpSpPr>
          <p:cNvPr id="8" name="Group 8"/>
          <p:cNvGrpSpPr/>
          <p:nvPr/>
        </p:nvGrpSpPr>
        <p:grpSpPr>
          <a:xfrm>
            <a:off x="251520" y="1556792"/>
            <a:ext cx="8640960" cy="4320480"/>
            <a:chOff x="611560" y="1556792"/>
            <a:chExt cx="7200800" cy="3068960"/>
          </a:xfrm>
        </p:grpSpPr>
        <p:pic>
          <p:nvPicPr>
            <p:cNvPr id="9" name="Picture 1"/>
            <p:cNvPicPr>
              <a:picLocks noChangeAspect="1" noChangeArrowheads="1"/>
            </p:cNvPicPr>
            <p:nvPr/>
          </p:nvPicPr>
          <p:blipFill>
            <a:blip r:embed="rId6" cstate="print"/>
            <a:srcRect l="51675" t="49725" r="23519" b="10000"/>
            <a:stretch>
              <a:fillRect/>
            </a:stretch>
          </p:blipFill>
          <p:spPr bwMode="auto">
            <a:xfrm>
              <a:off x="611560" y="1556792"/>
              <a:ext cx="3024336" cy="3068960"/>
            </a:xfrm>
            <a:prstGeom prst="rect">
              <a:avLst/>
            </a:prstGeom>
            <a:noFill/>
            <a:ln w="9525">
              <a:noFill/>
              <a:miter lim="800000"/>
              <a:headEnd/>
              <a:tailEnd/>
            </a:ln>
          </p:spPr>
        </p:pic>
        <p:pic>
          <p:nvPicPr>
            <p:cNvPr id="10" name="Picture 2"/>
            <p:cNvPicPr>
              <a:picLocks noChangeAspect="1" noChangeArrowheads="1"/>
            </p:cNvPicPr>
            <p:nvPr/>
          </p:nvPicPr>
          <p:blipFill>
            <a:blip r:embed="rId7" cstate="print"/>
            <a:srcRect l="39959" t="46220" r="25785" b="14091"/>
            <a:stretch>
              <a:fillRect/>
            </a:stretch>
          </p:blipFill>
          <p:spPr bwMode="auto">
            <a:xfrm>
              <a:off x="3635896" y="1556792"/>
              <a:ext cx="4176464" cy="3024336"/>
            </a:xfrm>
            <a:prstGeom prst="rect">
              <a:avLst/>
            </a:prstGeom>
            <a:noFill/>
            <a:ln w="9525">
              <a:noFill/>
              <a:miter lim="800000"/>
              <a:headEnd/>
              <a:tailEnd/>
            </a:ln>
          </p:spPr>
        </p:pic>
      </p:grpSp>
      <p:sp>
        <p:nvSpPr>
          <p:cNvPr id="11" name="Round Same Side Corner Rectangle 10">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2" name="Round Same Side Corner Rectangle 11">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3" name="Round Same Side Corner Rectangle 12">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4" name="Round Same Side Corner Rectangle 13">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5" name="Round Same Side Corner Rectangle 14">
            <a:hlinkClick r:id="rId12"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6" name="Round Same Side Corner Rectangle 15">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7" name="Round Same Side Corner Rectangle 16">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8" name="Round Same Side Corner Rectangle 17">
            <a:hlinkClick r:id="rId15"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9" name="Round Same Side Corner Rectangle 18">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732026"/>
            <a:ext cx="5293252" cy="4929222"/>
          </a:xfrm>
        </p:spPr>
        <p:txBody>
          <a:bodyPr>
            <a:noAutofit/>
          </a:bodyPr>
          <a:lstStyle/>
          <a:p>
            <a:pPr marL="0" indent="0">
              <a:buNone/>
            </a:pPr>
            <a:r>
              <a:rPr lang="en-GB" sz="2000" dirty="0" smtClean="0"/>
              <a:t>When the director has given some thought to the overall timing of a film, he proceeds to more detailed timing and puts this down on paper on specially printed bar sheets.</a:t>
            </a:r>
          </a:p>
          <a:p>
            <a:r>
              <a:rPr lang="en-GB" sz="1800" dirty="0" smtClean="0"/>
              <a:t>These are much like music manuscript paper, with several horizontal lines having spaces for dialogue, sound effects, music and action. He is concerned with timing the action and this is entered in the spaces very much as music is written, but in a kind of animator's shorthand.</a:t>
            </a:r>
          </a:p>
          <a:p>
            <a:r>
              <a:rPr lang="en-GB" sz="1800" dirty="0" smtClean="0"/>
              <a:t>The horizontal lines of the bar sheet are marked in frames with heavy lines marking every foot, that is, every 16 frames. The footage divisions on the required number of bar sheets are then numbered for the length of the film, and the timing of the action is ready to begin. If there is pre-recorded music or dialogue to which the action must fit, this is charted beforehand from the soundtrack and 		entered into the appropriate 				spaces on the bar sheets</a:t>
            </a:r>
          </a:p>
        </p:txBody>
      </p:sp>
      <p:pic>
        <p:nvPicPr>
          <p:cNvPr id="6" name="Picture 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229600" cy="857256"/>
          </a:xfrm>
        </p:spPr>
        <p:txBody>
          <a:bodyPr>
            <a:normAutofit/>
          </a:bodyPr>
          <a:lstStyle/>
          <a:p>
            <a:r>
              <a:rPr lang="en-GB" sz="4000" dirty="0" smtClean="0"/>
              <a:t> 2 - Bar Sheets</a:t>
            </a:r>
            <a:endParaRPr lang="en-GB" sz="4000" dirty="0"/>
          </a:p>
        </p:txBody>
      </p:sp>
      <p:pic>
        <p:nvPicPr>
          <p:cNvPr id="11" name="Picture 3"/>
          <p:cNvPicPr>
            <a:picLocks noChangeAspect="1" noChangeArrowheads="1"/>
          </p:cNvPicPr>
          <p:nvPr/>
        </p:nvPicPr>
        <p:blipFill>
          <a:blip r:embed="rId6" cstate="print"/>
          <a:srcRect/>
          <a:stretch>
            <a:fillRect/>
          </a:stretch>
        </p:blipFill>
        <p:spPr bwMode="auto">
          <a:xfrm>
            <a:off x="5364088" y="1063255"/>
            <a:ext cx="3779911" cy="4597993"/>
          </a:xfrm>
          <a:prstGeom prst="rect">
            <a:avLst/>
          </a:prstGeom>
          <a:noFill/>
          <a:ln w="9525">
            <a:noFill/>
            <a:miter lim="800000"/>
            <a:headEnd/>
            <a:tailEnd/>
          </a:ln>
        </p:spPr>
      </p:pic>
      <p:sp>
        <p:nvSpPr>
          <p:cNvPr id="8" name="Round Same Side Corner Rectangle 7">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2" name="Round Same Side Corner Rectangle 11">
            <a:hlinkClick r:id="rId10"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3" name="Round Same Side Corner Rectangle 12">
            <a:hlinkClick r:id="rId11"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4" name="Round Same Side Corner Rectangle 13">
            <a:hlinkClick r:id="rId12"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6" name="Round Same Side Corner Rectangle 15">
            <a:hlinkClick r:id="rId14"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7" name="Round Same Side Corner Rectangle 16">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732026"/>
            <a:ext cx="4933212" cy="4929222"/>
          </a:xfrm>
        </p:spPr>
        <p:txBody>
          <a:bodyPr>
            <a:noAutofit/>
          </a:bodyPr>
          <a:lstStyle/>
          <a:p>
            <a:r>
              <a:rPr lang="en-GB" sz="1800" dirty="0" smtClean="0"/>
              <a:t>a horizontal line means a hold</a:t>
            </a:r>
          </a:p>
          <a:p>
            <a:r>
              <a:rPr lang="en-GB" sz="1800" dirty="0" smtClean="0"/>
              <a:t>a curve means an action of some sort</a:t>
            </a:r>
          </a:p>
          <a:p>
            <a:r>
              <a:rPr lang="en-GB" sz="1800" dirty="0" smtClean="0"/>
              <a:t>a loop means the anticipation to an action,</a:t>
            </a:r>
          </a:p>
          <a:p>
            <a:r>
              <a:rPr lang="en-GB" sz="1800" dirty="0" smtClean="0"/>
              <a:t>a wavy line means a repeat cycle and so on</a:t>
            </a:r>
          </a:p>
          <a:p>
            <a:r>
              <a:rPr lang="en-GB" sz="1800" dirty="0" smtClean="0"/>
              <a:t> If an action must take place on a certain frame, this is marked with a cross on the required  frame</a:t>
            </a:r>
          </a:p>
          <a:p>
            <a:r>
              <a:rPr lang="en-GB" sz="1800" dirty="0" smtClean="0"/>
              <a:t>The action is also written out verbally with stage directions, repeat animation instructions </a:t>
            </a:r>
          </a:p>
          <a:p>
            <a:endParaRPr lang="en-GB" sz="1800" dirty="0" smtClean="0"/>
          </a:p>
          <a:p>
            <a:endParaRPr lang="en-GB" sz="1800" dirty="0" smtClean="0"/>
          </a:p>
          <a:p>
            <a:pPr algn="r">
              <a:buNone/>
            </a:pPr>
            <a:r>
              <a:rPr lang="en-GB" sz="1800" dirty="0" smtClean="0"/>
              <a:t>Example of a Dope Sheet</a:t>
            </a:r>
            <a:endParaRPr lang="en-GB" sz="1800" dirty="0"/>
          </a:p>
        </p:txBody>
      </p:sp>
      <p:pic>
        <p:nvPicPr>
          <p:cNvPr id="6" name="Picture 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229600" cy="857256"/>
          </a:xfrm>
        </p:spPr>
        <p:txBody>
          <a:bodyPr>
            <a:normAutofit/>
          </a:bodyPr>
          <a:lstStyle/>
          <a:p>
            <a:r>
              <a:rPr lang="en-GB" sz="4000" dirty="0" smtClean="0"/>
              <a:t> 2 - Dope Sheets</a:t>
            </a:r>
            <a:endParaRPr lang="en-GB" sz="4000" dirty="0"/>
          </a:p>
        </p:txBody>
      </p:sp>
      <p:pic>
        <p:nvPicPr>
          <p:cNvPr id="8" name="Picture 3"/>
          <p:cNvPicPr>
            <a:picLocks noChangeAspect="1" noChangeArrowheads="1"/>
          </p:cNvPicPr>
          <p:nvPr/>
        </p:nvPicPr>
        <p:blipFill>
          <a:blip r:embed="rId6" cstate="print"/>
          <a:srcRect/>
          <a:stretch>
            <a:fillRect/>
          </a:stretch>
        </p:blipFill>
        <p:spPr bwMode="auto">
          <a:xfrm>
            <a:off x="5045091" y="785794"/>
            <a:ext cx="4098909" cy="5470388"/>
          </a:xfrm>
          <a:prstGeom prst="rect">
            <a:avLst/>
          </a:prstGeom>
          <a:noFill/>
          <a:ln w="9525">
            <a:noFill/>
            <a:miter lim="800000"/>
            <a:headEnd/>
            <a:tailEnd/>
          </a:ln>
        </p:spPr>
      </p:pic>
      <p:sp>
        <p:nvSpPr>
          <p:cNvPr id="9" name="Round Same Side Corner Rectangle 8">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0" name="Round Same Side Corner Rectangle 9">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1" name="Round Same Side Corner Rectangle 10">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2" name="Round Same Side Corner Rectangle 11">
            <a:hlinkClick r:id="rId10"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3" name="Round Same Side Corner Rectangle 12">
            <a:hlinkClick r:id="rId11"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4" name="Round Same Side Corner Rectangle 13">
            <a:hlinkClick r:id="rId12"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6" name="Round Same Side Corner Rectangle 15">
            <a:hlinkClick r:id="rId14"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7" name="Round Same Side Corner Rectangle 16">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 name="Picture 14"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4098" name="Title 1"/>
          <p:cNvSpPr>
            <a:spLocks noGrp="1"/>
          </p:cNvSpPr>
          <p:nvPr>
            <p:ph type="title"/>
          </p:nvPr>
        </p:nvSpPr>
        <p:spPr>
          <a:xfrm>
            <a:off x="0" y="404664"/>
            <a:ext cx="9144000" cy="360040"/>
          </a:xfrm>
        </p:spPr>
        <p:txBody>
          <a:bodyPr>
            <a:normAutofit fontScale="90000"/>
          </a:bodyPr>
          <a:lstStyle/>
          <a:p>
            <a:r>
              <a:rPr lang="en-GB" b="1" dirty="0" smtClean="0"/>
              <a:t> Areas to Cover</a:t>
            </a:r>
          </a:p>
        </p:txBody>
      </p:sp>
      <p:sp>
        <p:nvSpPr>
          <p:cNvPr id="5" name="Content Placeholder 2"/>
          <p:cNvSpPr txBox="1">
            <a:spLocks/>
          </p:cNvSpPr>
          <p:nvPr/>
        </p:nvSpPr>
        <p:spPr bwMode="auto">
          <a:xfrm>
            <a:off x="251520" y="918691"/>
            <a:ext cx="8645138" cy="4454525"/>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noAutofit/>
          </a:bodyPr>
          <a:lstStyle/>
          <a:p>
            <a:pPr>
              <a:spcAft>
                <a:spcPts val="600"/>
              </a:spcAft>
              <a:buClr>
                <a:schemeClr val="hlink"/>
              </a:buClr>
              <a:buSzPct val="80000"/>
              <a:defRPr/>
            </a:pPr>
            <a:r>
              <a:rPr lang="en-GB" sz="2000" dirty="0" smtClean="0">
                <a:latin typeface="Calibri" pitchFamily="34" charset="0"/>
                <a:cs typeface="Calibri" pitchFamily="34" charset="0"/>
              </a:rPr>
              <a:t>You need to create a portfolio of work researching the animation industry, cover the following </a:t>
            </a:r>
            <a:r>
              <a:rPr lang="en-GB" sz="2000" b="1" dirty="0" smtClean="0">
                <a:latin typeface="Calibri" pitchFamily="34" charset="0"/>
                <a:cs typeface="Calibri" pitchFamily="34" charset="0"/>
              </a:rPr>
              <a:t>7</a:t>
            </a:r>
            <a:r>
              <a:rPr lang="en-GB" sz="2000" dirty="0" smtClean="0">
                <a:latin typeface="Calibri" pitchFamily="34" charset="0"/>
                <a:cs typeface="Calibri" pitchFamily="34" charset="0"/>
              </a:rPr>
              <a:t> tasks: </a:t>
            </a:r>
            <a:r>
              <a:rPr lang="en-GB" sz="2000" i="1" dirty="0" smtClean="0">
                <a:latin typeface="Calibri" pitchFamily="34" charset="0"/>
                <a:cs typeface="Calibri" pitchFamily="34" charset="0"/>
              </a:rPr>
              <a:t>(Ensure you include images where necessary)</a:t>
            </a:r>
          </a:p>
          <a:p>
            <a:pPr marL="342900" lvl="0" indent="-342900">
              <a:spcAft>
                <a:spcPts val="600"/>
              </a:spcAft>
              <a:buClr>
                <a:schemeClr val="hlink"/>
              </a:buClr>
              <a:buSzPct val="80000"/>
              <a:buFont typeface="+mj-lt"/>
              <a:buAutoNum type="arabicPeriod"/>
              <a:defRPr/>
            </a:pPr>
            <a:r>
              <a:rPr lang="en-GB" kern="0" dirty="0" smtClean="0">
                <a:latin typeface="Calibri" pitchFamily="34" charset="0"/>
                <a:cs typeface="Calibri" pitchFamily="34" charset="0"/>
                <a:hlinkClick r:id="rId5" action="ppaction://hlinksldjump"/>
              </a:rPr>
              <a:t>Introduction to the Animation Industry</a:t>
            </a:r>
            <a:endParaRPr lang="en-GB" kern="0" dirty="0" smtClean="0">
              <a:latin typeface="Calibri" pitchFamily="34" charset="0"/>
              <a:cs typeface="Calibri" pitchFamily="34" charset="0"/>
            </a:endParaRPr>
          </a:p>
          <a:p>
            <a:pPr marL="342900" lvl="0" indent="-342900">
              <a:spcAft>
                <a:spcPts val="600"/>
              </a:spcAft>
              <a:buClr>
                <a:schemeClr val="hlink"/>
              </a:buClr>
              <a:buSzPct val="80000"/>
              <a:buFont typeface="+mj-lt"/>
              <a:buAutoNum type="arabicPeriod"/>
              <a:defRPr/>
            </a:pPr>
            <a:r>
              <a:rPr lang="en-GB" kern="0" dirty="0" smtClean="0">
                <a:latin typeface="Calibri" pitchFamily="34" charset="0"/>
                <a:cs typeface="Calibri" pitchFamily="34" charset="0"/>
                <a:hlinkClick r:id="rId6" action="ppaction://hlinksldjump"/>
              </a:rPr>
              <a:t>Use of Animation</a:t>
            </a:r>
            <a:endParaRPr lang="en-GB" kern="0" dirty="0" smtClean="0">
              <a:latin typeface="Calibri" pitchFamily="34" charset="0"/>
              <a:cs typeface="Calibri" pitchFamily="34" charset="0"/>
            </a:endParaRPr>
          </a:p>
          <a:p>
            <a:pPr marL="342900" lvl="0" indent="-342900">
              <a:spcAft>
                <a:spcPts val="600"/>
              </a:spcAft>
              <a:buClr>
                <a:schemeClr val="hlink"/>
              </a:buClr>
              <a:buSzPct val="80000"/>
              <a:buFont typeface="+mj-lt"/>
              <a:buAutoNum type="arabicPeriod"/>
              <a:defRPr/>
            </a:pPr>
            <a:r>
              <a:rPr lang="en-GB" kern="0" dirty="0" smtClean="0">
                <a:latin typeface="Calibri" pitchFamily="34" charset="0"/>
                <a:cs typeface="Calibri" pitchFamily="34" charset="0"/>
                <a:hlinkClick r:id="rId7" action="ppaction://hlinksldjump"/>
              </a:rPr>
              <a:t>Types of Animations</a:t>
            </a:r>
            <a:endParaRPr lang="en-GB" kern="0" dirty="0" smtClean="0">
              <a:latin typeface="Calibri" pitchFamily="34" charset="0"/>
              <a:cs typeface="Calibri" pitchFamily="34" charset="0"/>
            </a:endParaRPr>
          </a:p>
          <a:p>
            <a:pPr marL="342900" lvl="0" indent="-342900">
              <a:spcAft>
                <a:spcPts val="600"/>
              </a:spcAft>
              <a:buClr>
                <a:schemeClr val="hlink"/>
              </a:buClr>
              <a:buSzPct val="80000"/>
              <a:buFont typeface="+mj-lt"/>
              <a:buAutoNum type="arabicPeriod"/>
              <a:defRPr/>
            </a:pPr>
            <a:r>
              <a:rPr lang="en-GB" kern="0" dirty="0" smtClean="0">
                <a:latin typeface="Calibri" pitchFamily="34" charset="0"/>
                <a:cs typeface="Calibri" pitchFamily="34" charset="0"/>
                <a:hlinkClick r:id="rId8" action="ppaction://hlinksldjump"/>
              </a:rPr>
              <a:t>Principles of Character Animation</a:t>
            </a:r>
            <a:endParaRPr lang="en-GB" kern="0" dirty="0" smtClean="0">
              <a:latin typeface="Calibri" pitchFamily="34" charset="0"/>
              <a:cs typeface="Calibri" pitchFamily="34" charset="0"/>
            </a:endParaRPr>
          </a:p>
          <a:p>
            <a:pPr marL="342900" lvl="0" indent="-342900">
              <a:spcAft>
                <a:spcPts val="600"/>
              </a:spcAft>
              <a:buClr>
                <a:schemeClr val="hlink"/>
              </a:buClr>
              <a:buSzPct val="80000"/>
              <a:buFont typeface="+mj-lt"/>
              <a:buAutoNum type="arabicPeriod"/>
              <a:defRPr/>
            </a:pPr>
            <a:r>
              <a:rPr lang="en-GB" kern="0" dirty="0" smtClean="0">
                <a:latin typeface="Calibri" pitchFamily="34" charset="0"/>
                <a:cs typeface="Calibri" pitchFamily="34" charset="0"/>
                <a:hlinkClick r:id="rId9" action="ppaction://hlinksldjump"/>
              </a:rPr>
              <a:t>Studios and their Well Known Animated Films</a:t>
            </a:r>
            <a:endParaRPr lang="en-GB" kern="0" dirty="0" smtClean="0">
              <a:latin typeface="Calibri" pitchFamily="34" charset="0"/>
              <a:cs typeface="Calibri" pitchFamily="34" charset="0"/>
            </a:endParaRPr>
          </a:p>
          <a:p>
            <a:pPr marL="342900" lvl="0" indent="-342900">
              <a:spcAft>
                <a:spcPts val="600"/>
              </a:spcAft>
              <a:buClr>
                <a:schemeClr val="hlink"/>
              </a:buClr>
              <a:buSzPct val="80000"/>
              <a:buFont typeface="+mj-lt"/>
              <a:buAutoNum type="arabicPeriod"/>
              <a:defRPr/>
            </a:pPr>
            <a:r>
              <a:rPr lang="en-GB" kern="0" dirty="0" smtClean="0">
                <a:latin typeface="Calibri" pitchFamily="34" charset="0"/>
                <a:cs typeface="Calibri" pitchFamily="34" charset="0"/>
                <a:hlinkClick r:id="rId10" action="ppaction://hlinksldjump"/>
              </a:rPr>
              <a:t>Famous Animators and their Creations</a:t>
            </a:r>
            <a:endParaRPr lang="en-GB" kern="0" dirty="0" smtClean="0">
              <a:latin typeface="Calibri" pitchFamily="34" charset="0"/>
              <a:cs typeface="Calibri" pitchFamily="34" charset="0"/>
            </a:endParaRPr>
          </a:p>
          <a:p>
            <a:pPr marL="342900" lvl="0" indent="-342900">
              <a:spcAft>
                <a:spcPts val="600"/>
              </a:spcAft>
              <a:buClr>
                <a:schemeClr val="hlink"/>
              </a:buClr>
              <a:buSzPct val="80000"/>
              <a:buFont typeface="+mj-lt"/>
              <a:buAutoNum type="arabicPeriod"/>
              <a:defRPr/>
            </a:pPr>
            <a:r>
              <a:rPr lang="en-GB" kern="0" dirty="0" smtClean="0">
                <a:latin typeface="Calibri" pitchFamily="34" charset="0"/>
                <a:cs typeface="Calibri" pitchFamily="34" charset="0"/>
                <a:hlinkClick r:id="rId11" action="ppaction://hlinksldjump"/>
              </a:rPr>
              <a:t>Animation Formats</a:t>
            </a:r>
            <a:endParaRPr lang="en-GB" kern="0" dirty="0" smtClean="0">
              <a:latin typeface="Calibri" pitchFamily="34" charset="0"/>
              <a:cs typeface="Calibri" pitchFamily="34" charset="0"/>
            </a:endParaRPr>
          </a:p>
        </p:txBody>
      </p:sp>
      <p:sp>
        <p:nvSpPr>
          <p:cNvPr id="16" name="Round Same Side Corner Rectangle 15">
            <a:hlinkClick r:id="rId12"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6" name="Round Same Side Corner Rectangle 5">
            <a:hlinkClick r:id="rId13"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14"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15" action="ppaction://hlinksldjump"/>
          </p:cNvPr>
          <p:cNvSpPr/>
          <p:nvPr/>
        </p:nvSpPr>
        <p:spPr>
          <a:xfrm>
            <a:off x="2699792" y="0"/>
            <a:ext cx="611560"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5"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6"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7"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8"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6"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9"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0"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1"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785794"/>
            <a:ext cx="8640960" cy="4929222"/>
          </a:xfrm>
        </p:spPr>
        <p:txBody>
          <a:bodyPr>
            <a:noAutofit/>
          </a:bodyPr>
          <a:lstStyle/>
          <a:p>
            <a:pPr marL="0" indent="0">
              <a:buNone/>
            </a:pPr>
            <a:r>
              <a:rPr lang="en-GB" sz="2000" dirty="0" smtClean="0"/>
              <a:t>Log sheets compliment the editing 					       process which details the running 					            time and what should happen during					         that particular sequence.</a:t>
            </a:r>
            <a:endParaRPr lang="en-GB" sz="2000" dirty="0" smtClean="0">
              <a:hlinkClick r:id="rId3"/>
            </a:endParaRPr>
          </a:p>
          <a:p>
            <a:r>
              <a:rPr lang="en-GB" sz="1800" dirty="0" smtClean="0">
                <a:hlinkClick r:id="rId3"/>
              </a:rPr>
              <a:t>http://www.staylor-made.com/downloads/Video%20Logging%20Instructions.pdf</a:t>
            </a:r>
            <a:r>
              <a:rPr lang="en-GB" sz="1800" dirty="0" smtClean="0"/>
              <a:t> </a:t>
            </a:r>
          </a:p>
          <a:p>
            <a:pPr marL="0" indent="0">
              <a:buNone/>
            </a:pPr>
            <a:r>
              <a:rPr lang="en-GB" sz="2400" dirty="0" smtClean="0"/>
              <a:t>------------------------------------------------------------------------------------------</a:t>
            </a:r>
          </a:p>
          <a:p>
            <a:pPr marL="0" indent="0">
              <a:buNone/>
            </a:pPr>
            <a:r>
              <a:rPr lang="en-GB" sz="2000" b="1" i="1" dirty="0" smtClean="0"/>
              <a:t>Task 3 (P4.3) -</a:t>
            </a:r>
            <a:r>
              <a:rPr lang="en-GB" sz="2000" dirty="0" smtClean="0"/>
              <a:t> Explain what log sheets are, ensuring you concentrate on how the </a:t>
            </a:r>
            <a:r>
              <a:rPr lang="en-GB" sz="2000" b="1" dirty="0" smtClean="0"/>
              <a:t>timings</a:t>
            </a:r>
            <a:r>
              <a:rPr lang="en-GB" sz="2000" dirty="0" smtClean="0"/>
              <a:t> and </a:t>
            </a:r>
            <a:r>
              <a:rPr lang="en-GB" sz="2000" b="1" dirty="0" smtClean="0"/>
              <a:t>movement </a:t>
            </a:r>
            <a:r>
              <a:rPr lang="en-GB" sz="2000" dirty="0" smtClean="0"/>
              <a:t>are used within the production of the animation, with examples.</a:t>
            </a:r>
          </a:p>
        </p:txBody>
      </p:sp>
      <p:pic>
        <p:nvPicPr>
          <p:cNvPr id="28674" name="Picture 2"/>
          <p:cNvPicPr>
            <a:picLocks noChangeAspect="1" noChangeArrowheads="1"/>
          </p:cNvPicPr>
          <p:nvPr/>
        </p:nvPicPr>
        <p:blipFill>
          <a:blip r:embed="rId4" cstate="print"/>
          <a:srcRect l="27530" t="63525" r="27548" b="6729"/>
          <a:stretch>
            <a:fillRect/>
          </a:stretch>
        </p:blipFill>
        <p:spPr bwMode="auto">
          <a:xfrm>
            <a:off x="4391472" y="322369"/>
            <a:ext cx="4752528" cy="1810487"/>
          </a:xfrm>
          <a:prstGeom prst="rect">
            <a:avLst/>
          </a:prstGeom>
          <a:noFill/>
          <a:ln w="9525">
            <a:noFill/>
            <a:miter lim="800000"/>
            <a:headEnd/>
            <a:tailEnd/>
          </a:ln>
        </p:spPr>
      </p:pic>
      <p:pic>
        <p:nvPicPr>
          <p:cNvPr id="5" name="Picture 4"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6" name="Round Same Side Corner Rectangle 5">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229600" cy="857256"/>
          </a:xfrm>
        </p:spPr>
        <p:txBody>
          <a:bodyPr>
            <a:normAutofit/>
          </a:bodyPr>
          <a:lstStyle/>
          <a:p>
            <a:r>
              <a:rPr lang="en-GB" sz="4000" dirty="0" smtClean="0"/>
              <a:t> 3 - Log Sheets</a:t>
            </a:r>
            <a:endParaRPr lang="en-GB" sz="4000" dirty="0"/>
          </a:p>
        </p:txBody>
      </p:sp>
      <p:sp>
        <p:nvSpPr>
          <p:cNvPr id="7" name="Round Same Side Corner Rectangle 6">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3"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5"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11468"/>
            <a:ext cx="8640960" cy="5857892"/>
          </a:xfrm>
        </p:spPr>
        <p:txBody>
          <a:bodyPr>
            <a:normAutofit lnSpcReduction="10000"/>
          </a:bodyPr>
          <a:lstStyle/>
          <a:p>
            <a:pPr marL="0" indent="0">
              <a:buNone/>
            </a:pPr>
            <a:r>
              <a:rPr lang="en-GB" sz="2000" dirty="0" smtClean="0"/>
              <a:t>There are several forms of software tools that are used/available for creating animations, such as:</a:t>
            </a:r>
          </a:p>
          <a:p>
            <a:r>
              <a:rPr lang="en-GB" sz="1800" dirty="0" smtClean="0">
                <a:hlinkClick r:id="rId3" action="ppaction://hlinksldjump"/>
              </a:rPr>
              <a:t>Frames</a:t>
            </a:r>
            <a:endParaRPr lang="en-GB" sz="1800" dirty="0" smtClean="0"/>
          </a:p>
          <a:p>
            <a:r>
              <a:rPr lang="en-GB" sz="1800" dirty="0" smtClean="0">
                <a:hlinkClick r:id="rId4" action="ppaction://hlinksldjump"/>
              </a:rPr>
              <a:t>Layers</a:t>
            </a:r>
            <a:endParaRPr lang="en-GB" sz="1800" dirty="0" smtClean="0"/>
          </a:p>
          <a:p>
            <a:r>
              <a:rPr lang="en-GB" sz="1800" dirty="0" smtClean="0">
                <a:hlinkClick r:id="rId5" action="ppaction://hlinksldjump"/>
              </a:rPr>
              <a:t>Onion Skinning</a:t>
            </a:r>
            <a:endParaRPr lang="en-GB" sz="1800" dirty="0" smtClean="0"/>
          </a:p>
          <a:p>
            <a:r>
              <a:rPr lang="en-GB" sz="1800" dirty="0" smtClean="0">
                <a:hlinkClick r:id="rId6" action="ppaction://hlinksldjump"/>
              </a:rPr>
              <a:t>Tweening</a:t>
            </a:r>
            <a:endParaRPr lang="en-GB" sz="1800" dirty="0" smtClean="0"/>
          </a:p>
          <a:p>
            <a:r>
              <a:rPr lang="en-GB" sz="1800" dirty="0" smtClean="0">
                <a:hlinkClick r:id="rId7" action="ppaction://hlinksldjump"/>
              </a:rPr>
              <a:t>Morphing</a:t>
            </a:r>
            <a:endParaRPr lang="en-GB" sz="1800" dirty="0" smtClean="0"/>
          </a:p>
          <a:p>
            <a:r>
              <a:rPr lang="en-GB" sz="1800" dirty="0" smtClean="0">
                <a:hlinkClick r:id="rId8" action="ppaction://hlinksldjump"/>
              </a:rPr>
              <a:t>Libraries and Buttons</a:t>
            </a:r>
            <a:r>
              <a:rPr lang="en-GB" sz="1800" dirty="0" smtClean="0"/>
              <a:t> - predefined activities</a:t>
            </a:r>
          </a:p>
          <a:p>
            <a:r>
              <a:rPr lang="en-GB" sz="1800" dirty="0" smtClean="0">
                <a:hlinkClick r:id="rId9" action="ppaction://hlinksldjump"/>
              </a:rPr>
              <a:t>Scripting</a:t>
            </a:r>
            <a:r>
              <a:rPr lang="en-GB" sz="1800" dirty="0" smtClean="0"/>
              <a:t> - personalised activities attached to a activity - macro</a:t>
            </a:r>
          </a:p>
          <a:p>
            <a:pPr marL="0" indent="0">
              <a:buNone/>
            </a:pPr>
            <a:r>
              <a:rPr lang="en-GB" sz="2400" dirty="0" smtClean="0"/>
              <a:t>------------------------------------------------------------------------------------------</a:t>
            </a:r>
          </a:p>
          <a:p>
            <a:pPr marL="0" indent="0">
              <a:buNone/>
            </a:pPr>
            <a:r>
              <a:rPr lang="en-GB" sz="2000" b="1" i="1" dirty="0" smtClean="0"/>
              <a:t>Task 4 (P4.4)</a:t>
            </a:r>
            <a:r>
              <a:rPr lang="en-GB" sz="2000" dirty="0" smtClean="0"/>
              <a:t> - Explain in your words, with examples, what the following techniques are</a:t>
            </a:r>
          </a:p>
          <a:p>
            <a:pPr marL="0" indent="0">
              <a:buNone/>
            </a:pPr>
            <a:endParaRPr lang="en-GB" sz="2000" dirty="0" smtClean="0"/>
          </a:p>
          <a:p>
            <a:pPr marL="0" indent="0">
              <a:buNone/>
            </a:pPr>
            <a:endParaRPr lang="en-GB" sz="2000" dirty="0" smtClean="0"/>
          </a:p>
          <a:p>
            <a:pPr marL="0" indent="0">
              <a:buNone/>
            </a:pPr>
            <a:r>
              <a:rPr lang="en-GB" sz="2000" b="1" i="1" dirty="0" smtClean="0"/>
              <a:t>Task 5 (P4.5)</a:t>
            </a:r>
            <a:r>
              <a:rPr lang="en-GB" sz="2000" dirty="0" smtClean="0"/>
              <a:t> - Provide a professional use for each of the techniques listed, with 	examples, stating the technical benefits to a business </a:t>
            </a:r>
            <a:r>
              <a:rPr lang="en-GB" sz="2000" b="1" i="1" dirty="0" smtClean="0"/>
              <a:t>(such as rollovers, 		email attachments, e-cards, etc...)</a:t>
            </a:r>
            <a:endParaRPr lang="en-GB" sz="2000" b="1" i="1" dirty="0"/>
          </a:p>
        </p:txBody>
      </p:sp>
      <p:pic>
        <p:nvPicPr>
          <p:cNvPr id="4" name="Picture 3" descr="home.jpg">
            <a:hlinkClick r:id="rId10" action="ppaction://hlinksldjump"/>
          </p:cNvPr>
          <p:cNvPicPr>
            <a:picLocks noChangeAspect="1"/>
          </p:cNvPicPr>
          <p:nvPr/>
        </p:nvPicPr>
        <p:blipFill>
          <a:blip r:embed="rId11"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12"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graphicFrame>
        <p:nvGraphicFramePr>
          <p:cNvPr id="6" name="Table 5"/>
          <p:cNvGraphicFramePr>
            <a:graphicFrameLocks noGrp="1"/>
          </p:cNvGraphicFramePr>
          <p:nvPr/>
        </p:nvGraphicFramePr>
        <p:xfrm>
          <a:off x="251520" y="4725144"/>
          <a:ext cx="8640961" cy="640080"/>
        </p:xfrm>
        <a:graphic>
          <a:graphicData uri="http://schemas.openxmlformats.org/drawingml/2006/table">
            <a:tbl>
              <a:tblPr firstRow="1" bandRow="1">
                <a:tableStyleId>{5C22544A-7EE6-4342-B048-85BDC9FD1C3A}</a:tableStyleId>
              </a:tblPr>
              <a:tblGrid>
                <a:gridCol w="1234423"/>
                <a:gridCol w="1234423"/>
                <a:gridCol w="1234423"/>
                <a:gridCol w="1234423"/>
                <a:gridCol w="1234423"/>
                <a:gridCol w="1234423"/>
                <a:gridCol w="1234423"/>
              </a:tblGrid>
              <a:tr h="370840">
                <a:tc>
                  <a:txBody>
                    <a:bodyPr/>
                    <a:lstStyle/>
                    <a:p>
                      <a:pPr algn="ctr"/>
                      <a:r>
                        <a:rPr lang="en-GB" dirty="0" smtClean="0">
                          <a:solidFill>
                            <a:schemeClr val="tx1"/>
                          </a:solidFill>
                          <a:latin typeface="Calibri" pitchFamily="34" charset="0"/>
                          <a:cs typeface="Calibri" pitchFamily="34" charset="0"/>
                        </a:rPr>
                        <a:t>Frames</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Layers</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Onion Skinning</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Tweening</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Morphing</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Libraries &amp; Buttons</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Scripting</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3" name="Title 2"/>
          <p:cNvSpPr>
            <a:spLocks noGrp="1"/>
          </p:cNvSpPr>
          <p:nvPr>
            <p:ph type="title"/>
          </p:nvPr>
        </p:nvSpPr>
        <p:spPr>
          <a:xfrm>
            <a:off x="35496" y="116632"/>
            <a:ext cx="8229600" cy="857256"/>
          </a:xfrm>
        </p:spPr>
        <p:txBody>
          <a:bodyPr>
            <a:normAutofit/>
          </a:bodyPr>
          <a:lstStyle/>
          <a:p>
            <a:r>
              <a:rPr lang="en-GB" sz="4000" dirty="0" smtClean="0"/>
              <a:t> 4 - Software Tools </a:t>
            </a:r>
            <a:endParaRPr lang="en-GB" sz="4000" dirty="0"/>
          </a:p>
        </p:txBody>
      </p:sp>
      <p:sp>
        <p:nvSpPr>
          <p:cNvPr id="7" name="Round Same Side Corner Rectangle 6">
            <a:hlinkClick r:id="rId13"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14"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15"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6"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7"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8"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9"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20"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21"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11468"/>
            <a:ext cx="8640960" cy="5857892"/>
          </a:xfrm>
        </p:spPr>
        <p:txBody>
          <a:bodyPr>
            <a:normAutofit/>
          </a:bodyPr>
          <a:lstStyle/>
          <a:p>
            <a:pPr marL="0" indent="0">
              <a:buNone/>
            </a:pPr>
            <a:r>
              <a:rPr lang="en-GB" sz="2000" b="1" u="sng" dirty="0" smtClean="0"/>
              <a:t>Frames</a:t>
            </a:r>
          </a:p>
          <a:p>
            <a:r>
              <a:rPr lang="en-GB" sz="1800" dirty="0" smtClean="0"/>
              <a:t>This can be a range of images (still normally), which are sequentially put together to create complete </a:t>
            </a:r>
            <a:r>
              <a:rPr lang="en-GB" sz="1800" i="1" dirty="0" smtClean="0"/>
              <a:t>moving animation</a:t>
            </a:r>
            <a:r>
              <a:rPr lang="en-GB" sz="1800" dirty="0" smtClean="0"/>
              <a:t>. </a:t>
            </a:r>
          </a:p>
          <a:p>
            <a:r>
              <a:rPr lang="en-GB" sz="1800" dirty="0" smtClean="0"/>
              <a:t>Each frame could present different length of time</a:t>
            </a:r>
          </a:p>
          <a:p>
            <a:r>
              <a:rPr lang="en-GB" sz="1800" dirty="0" smtClean="0"/>
              <a:t>In some cases, more frames could be used to identify the detail within the animation</a:t>
            </a:r>
          </a:p>
          <a:p>
            <a:pPr marL="0" indent="0">
              <a:buNone/>
            </a:pPr>
            <a:endParaRPr lang="en-GB" sz="1800" dirty="0" smtClean="0"/>
          </a:p>
          <a:p>
            <a:pPr marL="0" indent="0">
              <a:buNone/>
            </a:pPr>
            <a:endParaRPr lang="en-GB" sz="1800" dirty="0" smtClean="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229600" cy="857256"/>
          </a:xfrm>
        </p:spPr>
        <p:txBody>
          <a:bodyPr>
            <a:normAutofit/>
          </a:bodyPr>
          <a:lstStyle/>
          <a:p>
            <a:r>
              <a:rPr lang="en-GB" sz="4000" dirty="0" smtClean="0"/>
              <a:t> 4 - Software Tools </a:t>
            </a:r>
            <a:endParaRPr lang="en-GB" sz="4000" dirty="0"/>
          </a:p>
        </p:txBody>
      </p:sp>
      <p:pic>
        <p:nvPicPr>
          <p:cNvPr id="7170" name="Picture 2" descr="http://t0.gstatic.com/images?q=tbn:ANd9GcTINljVJHZuOsDHRchoinEl0CgA0QL8CQb1Yhd4aKV48iC77oZEKw"/>
          <p:cNvPicPr>
            <a:picLocks noChangeAspect="1" noChangeArrowheads="1"/>
          </p:cNvPicPr>
          <p:nvPr/>
        </p:nvPicPr>
        <p:blipFill>
          <a:blip r:embed="rId6" cstate="print"/>
          <a:srcRect/>
          <a:stretch>
            <a:fillRect/>
          </a:stretch>
        </p:blipFill>
        <p:spPr bwMode="auto">
          <a:xfrm>
            <a:off x="4211960" y="2564904"/>
            <a:ext cx="4176464" cy="4308752"/>
          </a:xfrm>
          <a:prstGeom prst="rect">
            <a:avLst/>
          </a:prstGeom>
          <a:noFill/>
        </p:spPr>
      </p:pic>
      <p:pic>
        <p:nvPicPr>
          <p:cNvPr id="7172" name="Picture 4" descr="http://www.adriandale.co.uk/wp-images/SupermanAvatar/animationLayers.png"/>
          <p:cNvPicPr>
            <a:picLocks noChangeAspect="1" noChangeArrowheads="1"/>
          </p:cNvPicPr>
          <p:nvPr/>
        </p:nvPicPr>
        <p:blipFill>
          <a:blip r:embed="rId7" cstate="print"/>
          <a:srcRect/>
          <a:stretch>
            <a:fillRect/>
          </a:stretch>
        </p:blipFill>
        <p:spPr bwMode="auto">
          <a:xfrm>
            <a:off x="790939" y="2564904"/>
            <a:ext cx="3248480" cy="3456384"/>
          </a:xfrm>
          <a:prstGeom prst="rect">
            <a:avLst/>
          </a:prstGeom>
          <a:noFill/>
        </p:spPr>
      </p:pic>
      <p:pic>
        <p:nvPicPr>
          <p:cNvPr id="7174" name="Picture 6" descr="Superman Avatar - Finished Product"/>
          <p:cNvPicPr>
            <a:picLocks noChangeAspect="1" noChangeArrowheads="1" noCrop="1"/>
          </p:cNvPicPr>
          <p:nvPr/>
        </p:nvPicPr>
        <p:blipFill>
          <a:blip r:embed="rId8" cstate="print"/>
          <a:srcRect/>
          <a:stretch>
            <a:fillRect/>
          </a:stretch>
        </p:blipFill>
        <p:spPr bwMode="auto">
          <a:xfrm>
            <a:off x="2627784" y="5905500"/>
            <a:ext cx="952500" cy="952500"/>
          </a:xfrm>
          <a:prstGeom prst="rect">
            <a:avLst/>
          </a:prstGeom>
          <a:noFill/>
        </p:spPr>
      </p:pic>
      <p:sp>
        <p:nvSpPr>
          <p:cNvPr id="10" name="Round Same Side Corner Rectangle 9">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1" name="Round Same Side Corner Rectangle 10">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2" name="Round Same Side Corner Rectangle 11">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3" name="Round Same Side Corner Rectangle 12">
            <a:hlinkClick r:id="rId12"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4" name="Round Same Side Corner Rectangle 13">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5" name="Round Same Side Corner Rectangle 14">
            <a:hlinkClick r:id="rId14"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6" name="Round Same Side Corner Rectangle 15">
            <a:hlinkClick r:id="rId15"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7" name="Round Same Side Corner Rectangle 16">
            <a:hlinkClick r:id="rId16"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8" name="Round Same Side Corner Rectangle 17">
            <a:hlinkClick r:id="rId17"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11468"/>
            <a:ext cx="8640960" cy="5857892"/>
          </a:xfrm>
        </p:spPr>
        <p:txBody>
          <a:bodyPr>
            <a:normAutofit/>
          </a:bodyPr>
          <a:lstStyle/>
          <a:p>
            <a:pPr marL="0" indent="0">
              <a:buNone/>
            </a:pPr>
            <a:r>
              <a:rPr lang="en-GB" sz="2000" b="1" u="sng" dirty="0" smtClean="0"/>
              <a:t>Layers</a:t>
            </a:r>
          </a:p>
          <a:p>
            <a:pPr marL="355600" indent="-355600"/>
            <a:r>
              <a:rPr lang="en-GB" sz="1800" dirty="0" smtClean="0"/>
              <a:t>This can be the arrangement of images</a:t>
            </a:r>
          </a:p>
          <a:p>
            <a:pPr marL="355600" indent="-355600"/>
            <a:r>
              <a:rPr lang="en-GB" sz="1800" dirty="0" smtClean="0"/>
              <a:t>Like different sheets that have different shapes/images that are placed in a sequential order of transparency to represent the final graphical image</a:t>
            </a:r>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229600" cy="857256"/>
          </a:xfrm>
        </p:spPr>
        <p:txBody>
          <a:bodyPr>
            <a:normAutofit/>
          </a:bodyPr>
          <a:lstStyle/>
          <a:p>
            <a:r>
              <a:rPr lang="en-GB" sz="4000" dirty="0" smtClean="0"/>
              <a:t> 4 - Software Tools </a:t>
            </a:r>
            <a:endParaRPr lang="en-GB" sz="4000" dirty="0"/>
          </a:p>
        </p:txBody>
      </p:sp>
      <p:pic>
        <p:nvPicPr>
          <p:cNvPr id="6145" name="Picture 1"/>
          <p:cNvPicPr>
            <a:picLocks noChangeAspect="1" noChangeArrowheads="1"/>
          </p:cNvPicPr>
          <p:nvPr/>
        </p:nvPicPr>
        <p:blipFill>
          <a:blip r:embed="rId6" cstate="print"/>
          <a:srcRect l="60534" t="17595" r="28244" b="70120"/>
          <a:stretch>
            <a:fillRect/>
          </a:stretch>
        </p:blipFill>
        <p:spPr bwMode="auto">
          <a:xfrm>
            <a:off x="6804248" y="116632"/>
            <a:ext cx="2104849" cy="1440160"/>
          </a:xfrm>
          <a:prstGeom prst="rect">
            <a:avLst/>
          </a:prstGeom>
          <a:noFill/>
          <a:ln w="9525">
            <a:noFill/>
            <a:miter lim="800000"/>
            <a:headEnd/>
            <a:tailEnd/>
          </a:ln>
        </p:spPr>
      </p:pic>
      <p:pic>
        <p:nvPicPr>
          <p:cNvPr id="6149" name="Picture 5" descr="http://t3.gstatic.com/images?q=tbn:ANd9GcQvKLZcWo_t8Dtiq4Xvef7oKCa8idrJx2dcrzxVjSPbx2i8Lp_O"/>
          <p:cNvPicPr>
            <a:picLocks noChangeAspect="1" noChangeArrowheads="1"/>
          </p:cNvPicPr>
          <p:nvPr/>
        </p:nvPicPr>
        <p:blipFill>
          <a:blip r:embed="rId7" cstate="print"/>
          <a:srcRect/>
          <a:stretch>
            <a:fillRect/>
          </a:stretch>
        </p:blipFill>
        <p:spPr bwMode="auto">
          <a:xfrm>
            <a:off x="1115616" y="2348880"/>
            <a:ext cx="3600400" cy="3600400"/>
          </a:xfrm>
          <a:prstGeom prst="rect">
            <a:avLst/>
          </a:prstGeom>
          <a:noFill/>
        </p:spPr>
      </p:pic>
      <p:pic>
        <p:nvPicPr>
          <p:cNvPr id="6151" name="Picture 7" descr="http://t3.gstatic.com/images?q=tbn:ANd9GcRUl-bK_Y7eaQBvFQnBwP-O3lk-yQcyMHehEv5RX7eAeVCOwEBo5A"/>
          <p:cNvPicPr>
            <a:picLocks noChangeAspect="1" noChangeArrowheads="1"/>
          </p:cNvPicPr>
          <p:nvPr/>
        </p:nvPicPr>
        <p:blipFill>
          <a:blip r:embed="rId8" cstate="print"/>
          <a:srcRect/>
          <a:stretch>
            <a:fillRect/>
          </a:stretch>
        </p:blipFill>
        <p:spPr bwMode="auto">
          <a:xfrm>
            <a:off x="4994690" y="2348880"/>
            <a:ext cx="3871150" cy="3888432"/>
          </a:xfrm>
          <a:prstGeom prst="rect">
            <a:avLst/>
          </a:prstGeom>
          <a:noFill/>
        </p:spPr>
      </p:pic>
      <p:sp>
        <p:nvSpPr>
          <p:cNvPr id="10" name="Round Same Side Corner Rectangle 9">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1" name="Round Same Side Corner Rectangle 10">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2" name="Round Same Side Corner Rectangle 11">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3" name="Round Same Side Corner Rectangle 12">
            <a:hlinkClick r:id="rId12"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4" name="Round Same Side Corner Rectangle 13">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5" name="Round Same Side Corner Rectangle 14">
            <a:hlinkClick r:id="rId14"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6" name="Round Same Side Corner Rectangle 15">
            <a:hlinkClick r:id="rId15"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7" name="Round Same Side Corner Rectangle 16">
            <a:hlinkClick r:id="rId16"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8" name="Round Same Side Corner Rectangle 17">
            <a:hlinkClick r:id="rId17"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11468"/>
            <a:ext cx="8640960" cy="5857892"/>
          </a:xfrm>
        </p:spPr>
        <p:txBody>
          <a:bodyPr>
            <a:normAutofit/>
          </a:bodyPr>
          <a:lstStyle/>
          <a:p>
            <a:pPr marL="0" indent="0">
              <a:buNone/>
            </a:pPr>
            <a:r>
              <a:rPr lang="en-GB" sz="2000" b="1" u="sng" dirty="0" smtClean="0"/>
              <a:t>Onion Skinning</a:t>
            </a:r>
          </a:p>
          <a:p>
            <a:r>
              <a:rPr lang="en-GB" sz="1800" dirty="0" smtClean="0"/>
              <a:t>This is a technique used for 2D computer graphics, where several frames can be seen at once</a:t>
            </a:r>
          </a:p>
          <a:p>
            <a:r>
              <a:rPr lang="en-GB" sz="1800" dirty="0" smtClean="0"/>
              <a:t>Onion skinning is where all the layers are translucent and projecting them on top of each other.</a:t>
            </a:r>
          </a:p>
          <a:p>
            <a:pPr marL="355600" indent="-355600"/>
            <a:endParaRPr lang="en-GB" sz="1800" dirty="0" smtClean="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229600" cy="857256"/>
          </a:xfrm>
        </p:spPr>
        <p:txBody>
          <a:bodyPr>
            <a:normAutofit/>
          </a:bodyPr>
          <a:lstStyle/>
          <a:p>
            <a:r>
              <a:rPr lang="en-GB" sz="4000" dirty="0" smtClean="0"/>
              <a:t> 4 - Software Tools </a:t>
            </a:r>
            <a:endParaRPr lang="en-GB" sz="4000" dirty="0"/>
          </a:p>
        </p:txBody>
      </p:sp>
      <p:pic>
        <p:nvPicPr>
          <p:cNvPr id="5122" name="Picture 2" descr="Flash Tip: Onion-Skinning Animation"/>
          <p:cNvPicPr>
            <a:picLocks noChangeAspect="1" noChangeArrowheads="1"/>
          </p:cNvPicPr>
          <p:nvPr/>
        </p:nvPicPr>
        <p:blipFill>
          <a:blip r:embed="rId6" cstate="print"/>
          <a:srcRect/>
          <a:stretch>
            <a:fillRect/>
          </a:stretch>
        </p:blipFill>
        <p:spPr bwMode="auto">
          <a:xfrm>
            <a:off x="323528" y="2420888"/>
            <a:ext cx="4093086" cy="1944216"/>
          </a:xfrm>
          <a:prstGeom prst="rect">
            <a:avLst/>
          </a:prstGeom>
          <a:noFill/>
        </p:spPr>
      </p:pic>
      <p:pic>
        <p:nvPicPr>
          <p:cNvPr id="5124" name="Picture 4" descr="http://t0.gstatic.com/images?q=tbn:ANd9GcQVlKpdt1wGyTJhYE8BfobweXrUB03ae1cFoB0S2qlwqC54mh5yEA"/>
          <p:cNvPicPr>
            <a:picLocks noChangeAspect="1" noChangeArrowheads="1"/>
          </p:cNvPicPr>
          <p:nvPr/>
        </p:nvPicPr>
        <p:blipFill>
          <a:blip r:embed="rId7" cstate="print"/>
          <a:srcRect/>
          <a:stretch>
            <a:fillRect/>
          </a:stretch>
        </p:blipFill>
        <p:spPr bwMode="auto">
          <a:xfrm>
            <a:off x="4860032" y="2420887"/>
            <a:ext cx="3816424" cy="3369313"/>
          </a:xfrm>
          <a:prstGeom prst="rect">
            <a:avLst/>
          </a:prstGeom>
          <a:noFill/>
        </p:spPr>
      </p:pic>
      <p:pic>
        <p:nvPicPr>
          <p:cNvPr id="5126" name="Picture 6" descr="http://t3.gstatic.com/images?q=tbn:ANd9GcR-3qSESndDFN1RJlAM53jmQ3K7Q2bfjfcgcTElWjP_FapqrpJaUQ"/>
          <p:cNvPicPr>
            <a:picLocks noChangeAspect="1" noChangeArrowheads="1"/>
          </p:cNvPicPr>
          <p:nvPr/>
        </p:nvPicPr>
        <p:blipFill>
          <a:blip r:embed="rId8" cstate="print"/>
          <a:srcRect/>
          <a:stretch>
            <a:fillRect/>
          </a:stretch>
        </p:blipFill>
        <p:spPr bwMode="auto">
          <a:xfrm>
            <a:off x="1259632" y="4437112"/>
            <a:ext cx="3472724" cy="1800200"/>
          </a:xfrm>
          <a:prstGeom prst="rect">
            <a:avLst/>
          </a:prstGeom>
          <a:noFill/>
        </p:spPr>
      </p:pic>
      <p:sp>
        <p:nvSpPr>
          <p:cNvPr id="11" name="Round Same Side Corner Rectangle 10">
            <a:hlinkClick r:id="rId9"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2" name="Round Same Side Corner Rectangle 11">
            <a:hlinkClick r:id="rId10"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3" name="Round Same Side Corner Rectangle 12">
            <a:hlinkClick r:id="rId11"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4" name="Round Same Side Corner Rectangle 13">
            <a:hlinkClick r:id="rId12"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6" name="Round Same Side Corner Rectangle 15">
            <a:hlinkClick r:id="rId14"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7" name="Round Same Side Corner Rectangle 16">
            <a:hlinkClick r:id="rId15"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8" name="Round Same Side Corner Rectangle 17">
            <a:hlinkClick r:id="rId16"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9" name="Round Same Side Corner Rectangle 18">
            <a:hlinkClick r:id="rId17"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11468"/>
            <a:ext cx="8640960" cy="5857892"/>
          </a:xfrm>
        </p:spPr>
        <p:txBody>
          <a:bodyPr>
            <a:normAutofit/>
          </a:bodyPr>
          <a:lstStyle/>
          <a:p>
            <a:pPr marL="0" indent="0">
              <a:buNone/>
            </a:pPr>
            <a:r>
              <a:rPr lang="en-GB" sz="2000" b="1" u="sng" dirty="0" smtClean="0"/>
              <a:t>Tweening</a:t>
            </a:r>
          </a:p>
          <a:p>
            <a:pPr marL="355600" indent="-355600"/>
            <a:r>
              <a:rPr lang="en-GB" sz="1800" dirty="0" smtClean="0"/>
              <a:t>This is the process of identifying the current state of an image/frame and then identify the final/another state, which allows the software to generate the frames in-between the frames to create a smooth animation transaction</a:t>
            </a:r>
          </a:p>
          <a:p>
            <a:pPr marL="355600" indent="-355600"/>
            <a:r>
              <a:rPr lang="en-GB" sz="1800" dirty="0" smtClean="0"/>
              <a:t>Some s</a:t>
            </a:r>
            <a:r>
              <a:rPr lang="en-GB" sz="2000" dirty="0" smtClean="0"/>
              <a:t>ophisticated/complex animation software applications can enable you to identify specific objects in an image and define how they should move and change during the </a:t>
            </a:r>
            <a:r>
              <a:rPr lang="en-GB" sz="2000" dirty="0" err="1" smtClean="0"/>
              <a:t>tweening</a:t>
            </a:r>
            <a:r>
              <a:rPr lang="en-GB" sz="2000" dirty="0" smtClean="0"/>
              <a:t> process</a:t>
            </a:r>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229600" cy="857256"/>
          </a:xfrm>
        </p:spPr>
        <p:txBody>
          <a:bodyPr>
            <a:normAutofit/>
          </a:bodyPr>
          <a:lstStyle/>
          <a:p>
            <a:r>
              <a:rPr lang="en-GB" sz="4000" dirty="0" smtClean="0"/>
              <a:t> 4 - Software Tools </a:t>
            </a:r>
            <a:endParaRPr lang="en-GB" sz="4000" dirty="0"/>
          </a:p>
        </p:txBody>
      </p:sp>
      <p:pic>
        <p:nvPicPr>
          <p:cNvPr id="4098" name="Picture 2" descr="http://t3.gstatic.com/images?q=tbn:ANd9GcSmpZvfrCS19T7v2Byw1MyFnHGWfCngKs0gRcaO1P7v3EOVXv2d"/>
          <p:cNvPicPr>
            <a:picLocks noChangeAspect="1" noChangeArrowheads="1"/>
          </p:cNvPicPr>
          <p:nvPr/>
        </p:nvPicPr>
        <p:blipFill>
          <a:blip r:embed="rId6" cstate="print"/>
          <a:srcRect/>
          <a:stretch>
            <a:fillRect/>
          </a:stretch>
        </p:blipFill>
        <p:spPr bwMode="auto">
          <a:xfrm>
            <a:off x="6012160" y="2924944"/>
            <a:ext cx="2448272" cy="3181511"/>
          </a:xfrm>
          <a:prstGeom prst="rect">
            <a:avLst/>
          </a:prstGeom>
          <a:noFill/>
        </p:spPr>
      </p:pic>
      <p:sp>
        <p:nvSpPr>
          <p:cNvPr id="7" name="Round Same Side Corner Rectangle 6">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11468"/>
            <a:ext cx="8640960" cy="5857892"/>
          </a:xfrm>
        </p:spPr>
        <p:txBody>
          <a:bodyPr>
            <a:normAutofit/>
          </a:bodyPr>
          <a:lstStyle/>
          <a:p>
            <a:pPr marL="0" indent="0">
              <a:buNone/>
            </a:pPr>
            <a:r>
              <a:rPr lang="en-GB" sz="2000" b="1" u="sng" dirty="0" smtClean="0"/>
              <a:t>Morphing</a:t>
            </a:r>
          </a:p>
          <a:p>
            <a:pPr marL="457200" indent="-457200"/>
            <a:r>
              <a:rPr lang="en-GB" sz="1800" dirty="0" smtClean="0"/>
              <a:t>This is a special effect that changes one image into another through a seamless transition</a:t>
            </a:r>
          </a:p>
          <a:p>
            <a:pPr marL="457200" indent="-457200"/>
            <a:r>
              <a:rPr lang="en-GB" sz="1800" dirty="0" smtClean="0"/>
              <a:t>Most often it is used to give a picture of one person </a:t>
            </a:r>
            <a:r>
              <a:rPr lang="en-GB" sz="1800" dirty="0" smtClean="0">
                <a:hlinkClick r:id="rId4" action="ppaction://hlinkfile" tooltip="Transformation"/>
              </a:rPr>
              <a:t>turning into another</a:t>
            </a:r>
            <a:r>
              <a:rPr lang="en-GB" sz="1800" dirty="0" smtClean="0"/>
              <a:t> through technological means or as part of a fantasy or surreal sequence</a:t>
            </a:r>
          </a:p>
        </p:txBody>
      </p:sp>
      <p:pic>
        <p:nvPicPr>
          <p:cNvPr id="4" name="Picture 3"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229600" cy="857256"/>
          </a:xfrm>
        </p:spPr>
        <p:txBody>
          <a:bodyPr>
            <a:normAutofit/>
          </a:bodyPr>
          <a:lstStyle/>
          <a:p>
            <a:r>
              <a:rPr lang="en-GB" sz="4000" dirty="0" smtClean="0"/>
              <a:t> 4 - Software Tools </a:t>
            </a:r>
            <a:endParaRPr lang="en-GB" sz="4000" dirty="0"/>
          </a:p>
        </p:txBody>
      </p:sp>
      <p:pic>
        <p:nvPicPr>
          <p:cNvPr id="3074" name="Picture 2" descr="http://upload.wikimedia.org/wikipedia/commons/thumb/1/1b/Bush-Arnie-morph.jpg/300px-Bush-Arnie-morph.jpg">
            <a:hlinkClick r:id="rId8"/>
          </p:cNvPr>
          <p:cNvPicPr>
            <a:picLocks noChangeAspect="1" noChangeArrowheads="1"/>
          </p:cNvPicPr>
          <p:nvPr/>
        </p:nvPicPr>
        <p:blipFill>
          <a:blip r:embed="rId9" cstate="print"/>
          <a:srcRect/>
          <a:stretch>
            <a:fillRect/>
          </a:stretch>
        </p:blipFill>
        <p:spPr bwMode="auto">
          <a:xfrm>
            <a:off x="5485284" y="2492896"/>
            <a:ext cx="3168352" cy="1584176"/>
          </a:xfrm>
          <a:prstGeom prst="rect">
            <a:avLst/>
          </a:prstGeom>
          <a:noFill/>
        </p:spPr>
      </p:pic>
      <p:pic>
        <p:nvPicPr>
          <p:cNvPr id="7" name="T3 Morph.wmv">
            <a:hlinkClick r:id="" action="ppaction://media"/>
          </p:cNvPr>
          <p:cNvPicPr>
            <a:picLocks noRot="1" noChangeAspect="1"/>
          </p:cNvPicPr>
          <p:nvPr>
            <a:videoFile r:link="rId1"/>
          </p:nvPr>
        </p:nvPicPr>
        <p:blipFill>
          <a:blip r:embed="rId10" cstate="print"/>
          <a:stretch>
            <a:fillRect/>
          </a:stretch>
        </p:blipFill>
        <p:spPr>
          <a:xfrm>
            <a:off x="899592" y="2492896"/>
            <a:ext cx="4200128" cy="3150096"/>
          </a:xfrm>
          <a:prstGeom prst="rect">
            <a:avLst/>
          </a:prstGeom>
        </p:spPr>
      </p:pic>
      <p:sp>
        <p:nvSpPr>
          <p:cNvPr id="8" name="Round Same Side Corner Rectangle 7">
            <a:hlinkClick r:id="rId11"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12"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3"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4"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5"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6"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7"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8"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9"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11468"/>
            <a:ext cx="8640960" cy="5857892"/>
          </a:xfrm>
        </p:spPr>
        <p:txBody>
          <a:bodyPr>
            <a:normAutofit/>
          </a:bodyPr>
          <a:lstStyle/>
          <a:p>
            <a:pPr marL="0" indent="0">
              <a:buNone/>
            </a:pPr>
            <a:r>
              <a:rPr lang="en-GB" sz="2000" b="1" u="sng" dirty="0" smtClean="0"/>
              <a:t>Libraries and Buttons</a:t>
            </a:r>
          </a:p>
          <a:p>
            <a:pPr marL="457200" indent="-457200"/>
            <a:r>
              <a:rPr lang="en-GB" sz="1800" dirty="0" smtClean="0"/>
              <a:t>Like a template, where the software will carry out a predefined activity when it is required based on a trigger, such as a rollover</a:t>
            </a:r>
          </a:p>
          <a:p>
            <a:pPr marL="457200" indent="-457200"/>
            <a:r>
              <a:rPr lang="en-GB" sz="1800" dirty="0" smtClean="0"/>
              <a:t>A library is a collection of animations, bitmaps, skins or fonts that are available to you for creating your animations</a:t>
            </a:r>
          </a:p>
          <a:p>
            <a:pPr marL="457200" indent="-457200"/>
            <a:endParaRPr lang="en-GB" sz="1800" dirty="0" smtClean="0"/>
          </a:p>
          <a:p>
            <a:pPr marL="0" indent="0">
              <a:buNone/>
            </a:pPr>
            <a:endParaRPr lang="en-GB" sz="2000" dirty="0" smtClean="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229600" cy="857256"/>
          </a:xfrm>
        </p:spPr>
        <p:txBody>
          <a:bodyPr>
            <a:normAutofit/>
          </a:bodyPr>
          <a:lstStyle/>
          <a:p>
            <a:r>
              <a:rPr lang="en-GB" sz="4000" dirty="0" smtClean="0"/>
              <a:t> 4 - Software Tools </a:t>
            </a:r>
            <a:endParaRPr lang="en-GB" sz="4000" dirty="0"/>
          </a:p>
        </p:txBody>
      </p:sp>
      <p:pic>
        <p:nvPicPr>
          <p:cNvPr id="2050" name="Picture 2" descr="http://t1.gstatic.com/images?q=tbn:ANd9GcTmqDYwsYuvC8pyYDlNSA2-XErKUDmPX0V1G6rO8S8_n3HU4LfH8w"/>
          <p:cNvPicPr>
            <a:picLocks noChangeAspect="1" noChangeArrowheads="1"/>
          </p:cNvPicPr>
          <p:nvPr/>
        </p:nvPicPr>
        <p:blipFill>
          <a:blip r:embed="rId6" cstate="print"/>
          <a:srcRect/>
          <a:stretch>
            <a:fillRect/>
          </a:stretch>
        </p:blipFill>
        <p:spPr bwMode="auto">
          <a:xfrm>
            <a:off x="4828659" y="2492896"/>
            <a:ext cx="3564751" cy="2880320"/>
          </a:xfrm>
          <a:prstGeom prst="rect">
            <a:avLst/>
          </a:prstGeom>
          <a:noFill/>
        </p:spPr>
      </p:pic>
      <p:sp>
        <p:nvSpPr>
          <p:cNvPr id="7" name="Round Same Side Corner Rectangle 6">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11468"/>
            <a:ext cx="8640960" cy="5857892"/>
          </a:xfrm>
        </p:spPr>
        <p:txBody>
          <a:bodyPr>
            <a:normAutofit/>
          </a:bodyPr>
          <a:lstStyle/>
          <a:p>
            <a:pPr marL="0" indent="0">
              <a:buNone/>
            </a:pPr>
            <a:r>
              <a:rPr lang="en-GB" sz="2000" b="1" u="sng" dirty="0" smtClean="0"/>
              <a:t>Scripting</a:t>
            </a:r>
          </a:p>
          <a:p>
            <a:pPr marL="457200" indent="-457200"/>
            <a:r>
              <a:rPr lang="en-GB" sz="1800" dirty="0" smtClean="0"/>
              <a:t>This is a form of programming, such as action scripts (macros) to activate a action</a:t>
            </a:r>
          </a:p>
          <a:p>
            <a:pPr marL="713232" lvl="1" indent="-457200"/>
            <a:r>
              <a:rPr lang="en-GB" sz="1800" dirty="0" smtClean="0">
                <a:hlinkClick r:id="rId3"/>
              </a:rPr>
              <a:t>Motion scripts or expressions</a:t>
            </a:r>
            <a:endParaRPr lang="en-GB" sz="1800" dirty="0" smtClean="0"/>
          </a:p>
          <a:p>
            <a:pPr marL="713232" lvl="1" indent="-457200"/>
            <a:r>
              <a:rPr lang="en-GB" sz="1800" dirty="0" smtClean="0">
                <a:hlinkClick r:id="rId4"/>
              </a:rPr>
              <a:t>Action scripts</a:t>
            </a:r>
            <a:endParaRPr lang="en-GB" sz="1800" dirty="0" smtClean="0"/>
          </a:p>
          <a:p>
            <a:pPr marL="713232" lvl="1" indent="-457200"/>
            <a:r>
              <a:rPr lang="en-GB" sz="1800" dirty="0" smtClean="0">
                <a:hlinkClick r:id="rId5"/>
              </a:rPr>
              <a:t>JavaScript</a:t>
            </a:r>
            <a:endParaRPr lang="en-GB" sz="1800" dirty="0" smtClean="0"/>
          </a:p>
          <a:p>
            <a:pPr marL="713232" lvl="1" indent="-457200"/>
            <a:r>
              <a:rPr lang="en-GB" sz="1800" dirty="0" smtClean="0">
                <a:hlinkClick r:id="rId6"/>
              </a:rPr>
              <a:t>Flash Scripts</a:t>
            </a:r>
            <a:endParaRPr lang="en-GB" sz="1800" dirty="0" smtClean="0"/>
          </a:p>
          <a:p>
            <a:pPr marL="713232" lvl="1" indent="-457200"/>
            <a:endParaRPr lang="en-GB" sz="1800" dirty="0" smtClean="0"/>
          </a:p>
        </p:txBody>
      </p:sp>
      <p:pic>
        <p:nvPicPr>
          <p:cNvPr id="4" name="Picture 3" descr="home.jpg">
            <a:hlinkClick r:id="rId7" action="ppaction://hlinksldjump"/>
          </p:cNvPr>
          <p:cNvPicPr>
            <a:picLocks noChangeAspect="1"/>
          </p:cNvPicPr>
          <p:nvPr/>
        </p:nvPicPr>
        <p:blipFill>
          <a:blip r:embed="rId8"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9"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16632"/>
            <a:ext cx="8229600" cy="857256"/>
          </a:xfrm>
        </p:spPr>
        <p:txBody>
          <a:bodyPr>
            <a:normAutofit/>
          </a:bodyPr>
          <a:lstStyle/>
          <a:p>
            <a:r>
              <a:rPr lang="en-GB" sz="4000" dirty="0" smtClean="0"/>
              <a:t> 4 - Software Tools </a:t>
            </a:r>
            <a:endParaRPr lang="en-GB" sz="4000" dirty="0"/>
          </a:p>
        </p:txBody>
      </p:sp>
      <p:pic>
        <p:nvPicPr>
          <p:cNvPr id="1026" name="Picture 2" descr="http://t2.gstatic.com/images?q=tbn:ANd9GcSRuk738mKSyI3dN2mYmA8rCidDJT7vu9JvBGxaw8qqN_dzbzO1"/>
          <p:cNvPicPr>
            <a:picLocks noChangeAspect="1" noChangeArrowheads="1"/>
          </p:cNvPicPr>
          <p:nvPr/>
        </p:nvPicPr>
        <p:blipFill>
          <a:blip r:embed="rId10" cstate="print"/>
          <a:srcRect/>
          <a:stretch>
            <a:fillRect/>
          </a:stretch>
        </p:blipFill>
        <p:spPr bwMode="auto">
          <a:xfrm>
            <a:off x="2771800" y="2780928"/>
            <a:ext cx="6177288" cy="3672408"/>
          </a:xfrm>
          <a:prstGeom prst="rect">
            <a:avLst/>
          </a:prstGeom>
          <a:noFill/>
        </p:spPr>
      </p:pic>
      <p:sp>
        <p:nvSpPr>
          <p:cNvPr id="7" name="Round Same Side Corner Rectangle 6">
            <a:hlinkClick r:id="rId11"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12"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13"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4"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5"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6"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7"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8"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9"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0832" y="804034"/>
            <a:ext cx="8661648" cy="4929222"/>
          </a:xfrm>
        </p:spPr>
        <p:txBody>
          <a:bodyPr>
            <a:normAutofit/>
          </a:bodyPr>
          <a:lstStyle/>
          <a:p>
            <a:pPr marL="0" indent="0">
              <a:buNone/>
            </a:pPr>
            <a:r>
              <a:rPr lang="en-GB" sz="2000" dirty="0" smtClean="0"/>
              <a:t>When animations are created for Internet use, a range of additional factors must be considered, such as:</a:t>
            </a:r>
          </a:p>
          <a:p>
            <a:pPr marL="514350" indent="-514350">
              <a:buFont typeface="+mj-lt"/>
              <a:buAutoNum type="arabicPeriod"/>
            </a:pPr>
            <a:r>
              <a:rPr lang="en-GB" sz="1800" dirty="0" smtClean="0"/>
              <a:t>Optimisation and Compression</a:t>
            </a:r>
          </a:p>
          <a:p>
            <a:pPr marL="514350" indent="-514350">
              <a:buFont typeface="+mj-lt"/>
              <a:buAutoNum type="arabicPeriod"/>
            </a:pPr>
            <a:r>
              <a:rPr lang="en-GB" sz="1800" dirty="0" smtClean="0"/>
              <a:t>File size</a:t>
            </a:r>
          </a:p>
          <a:p>
            <a:pPr marL="514350" indent="-514350">
              <a:buFont typeface="+mj-lt"/>
              <a:buAutoNum type="arabicPeriod"/>
            </a:pPr>
            <a:r>
              <a:rPr lang="en-GB" sz="1800" dirty="0" smtClean="0"/>
              <a:t>Compatibility </a:t>
            </a:r>
          </a:p>
          <a:p>
            <a:pPr marL="514350" indent="-514350">
              <a:buFont typeface="+mj-lt"/>
              <a:buAutoNum type="arabicPeriod"/>
            </a:pPr>
            <a:r>
              <a:rPr lang="en-GB" sz="1800" dirty="0" smtClean="0"/>
              <a:t>Quality of delivery for various platforms (mobile phone, PC monitors, HD monitors)</a:t>
            </a:r>
          </a:p>
          <a:p>
            <a:pPr marL="0" indent="0">
              <a:buNone/>
            </a:pPr>
            <a:r>
              <a:rPr lang="en-GB" sz="2400" b="1" i="1" dirty="0" smtClean="0"/>
              <a:t>------------------------------------------------------------------------------------------</a:t>
            </a:r>
          </a:p>
          <a:p>
            <a:pPr marL="0" indent="0">
              <a:buNone/>
            </a:pPr>
            <a:r>
              <a:rPr lang="en-GB" sz="2000" b="1" i="1" dirty="0" smtClean="0"/>
              <a:t>Task 6 (P5)</a:t>
            </a:r>
            <a:r>
              <a:rPr lang="en-GB" sz="2000" dirty="0" smtClean="0"/>
              <a:t> - Describe the factors that need to be taken into account when creating animations for the web, with examples</a:t>
            </a:r>
            <a:endParaRPr lang="en-GB" sz="2000" dirty="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LO2</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6512" y="123472"/>
            <a:ext cx="8229600" cy="857256"/>
          </a:xfrm>
        </p:spPr>
        <p:txBody>
          <a:bodyPr>
            <a:normAutofit/>
          </a:bodyPr>
          <a:lstStyle/>
          <a:p>
            <a:r>
              <a:rPr lang="en-GB" sz="4000" dirty="0" smtClean="0"/>
              <a:t> 5 - Factors to Consider</a:t>
            </a:r>
            <a:endParaRPr lang="en-GB" sz="4000" dirty="0"/>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507605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 name="Picture 1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pic>
        <p:nvPicPr>
          <p:cNvPr id="34" name="Picture 3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179512" y="764704"/>
            <a:ext cx="8784976" cy="5832648"/>
          </a:xfrm>
        </p:spPr>
        <p:txBody>
          <a:bodyPr>
            <a:noAutofit/>
          </a:bodyPr>
          <a:lstStyle/>
          <a:p>
            <a:pPr marL="0" indent="0">
              <a:buNone/>
            </a:pPr>
            <a:r>
              <a:rPr lang="en-GB" sz="1800" b="1" i="1" dirty="0" smtClean="0"/>
              <a:t>Assessment Outcome - P1</a:t>
            </a:r>
          </a:p>
          <a:p>
            <a:pPr marL="0" lvl="0" indent="0">
              <a:buNone/>
            </a:pPr>
            <a:r>
              <a:rPr lang="en-GB" sz="1600" b="1" i="1" dirty="0" smtClean="0"/>
              <a:t>Task 1 (P1.1)</a:t>
            </a:r>
            <a:r>
              <a:rPr lang="en-GB" sz="1600" b="1" dirty="0" smtClean="0"/>
              <a:t> - </a:t>
            </a:r>
            <a:r>
              <a:rPr lang="en-GB" sz="1600" dirty="0" smtClean="0"/>
              <a:t>Research and Introduce the Animation Industry</a:t>
            </a:r>
          </a:p>
          <a:p>
            <a:pPr marL="0" indent="0">
              <a:buNone/>
            </a:pPr>
            <a:r>
              <a:rPr lang="en-GB" sz="1600" b="1" i="1" dirty="0" smtClean="0"/>
              <a:t>Task 4 (P1.2)</a:t>
            </a:r>
            <a:r>
              <a:rPr lang="en-GB" sz="1600" b="1" dirty="0" smtClean="0"/>
              <a:t> - </a:t>
            </a:r>
            <a:r>
              <a:rPr lang="en-GB" sz="1600" dirty="0" smtClean="0"/>
              <a:t>Research and explore the different types of animation technologies used within the industry</a:t>
            </a:r>
          </a:p>
          <a:p>
            <a:pPr marL="0" indent="0">
              <a:buNone/>
            </a:pPr>
            <a:r>
              <a:rPr lang="en-GB" sz="1600" b="1" i="1" dirty="0" smtClean="0"/>
              <a:t>Task 5 (P1.3) - </a:t>
            </a:r>
            <a:r>
              <a:rPr lang="en-GB" sz="1600" dirty="0" smtClean="0"/>
              <a:t>For each character animation principle, explain what the different character animations are, with examples</a:t>
            </a:r>
          </a:p>
          <a:p>
            <a:pPr marL="0" lvl="0" indent="0">
              <a:buNone/>
            </a:pPr>
            <a:endParaRPr lang="en-GB" sz="1600" dirty="0" smtClean="0"/>
          </a:p>
          <a:p>
            <a:pPr marL="0" indent="0">
              <a:buNone/>
            </a:pPr>
            <a:r>
              <a:rPr lang="en-GB" sz="1800" b="1" i="1" dirty="0" smtClean="0"/>
              <a:t>Assessment Outcome - P2</a:t>
            </a:r>
          </a:p>
          <a:p>
            <a:pPr marL="0" indent="0">
              <a:buNone/>
            </a:pPr>
            <a:r>
              <a:rPr lang="en-GB" sz="1600" b="1" i="1" dirty="0" smtClean="0"/>
              <a:t>Task 2 (P2)</a:t>
            </a:r>
            <a:r>
              <a:rPr lang="en-GB" sz="1600" b="1" dirty="0" smtClean="0"/>
              <a:t> - </a:t>
            </a:r>
            <a:r>
              <a:rPr lang="en-GB" sz="1600" dirty="0" smtClean="0"/>
              <a:t>Research and explore the different uses/purposes of animation used by the different industries</a:t>
            </a:r>
          </a:p>
          <a:p>
            <a:pPr marL="0" indent="0">
              <a:buNone/>
            </a:pPr>
            <a:endParaRPr lang="en-GB" sz="1600" dirty="0" smtClean="0"/>
          </a:p>
          <a:p>
            <a:pPr marL="0" indent="0">
              <a:buNone/>
            </a:pPr>
            <a:r>
              <a:rPr lang="en-GB" sz="1800" b="1" i="1" dirty="0" smtClean="0"/>
              <a:t>Assessment Outcome - P3</a:t>
            </a:r>
          </a:p>
          <a:p>
            <a:pPr marL="0" indent="0">
              <a:buNone/>
            </a:pPr>
            <a:r>
              <a:rPr lang="en-GB" sz="1600" b="1" i="1" dirty="0" smtClean="0"/>
              <a:t>Task 10 (P3)</a:t>
            </a:r>
            <a:r>
              <a:rPr lang="en-GB" sz="1600" b="1" dirty="0" smtClean="0"/>
              <a:t> - </a:t>
            </a:r>
            <a:r>
              <a:rPr lang="en-GB" sz="1600" dirty="0" smtClean="0"/>
              <a:t>Discus the advantages and disadvantages of different animation formats</a:t>
            </a:r>
          </a:p>
        </p:txBody>
      </p:sp>
      <p:sp>
        <p:nvSpPr>
          <p:cNvPr id="2" name="Title 1"/>
          <p:cNvSpPr>
            <a:spLocks noGrp="1"/>
          </p:cNvSpPr>
          <p:nvPr>
            <p:ph type="title"/>
          </p:nvPr>
        </p:nvSpPr>
        <p:spPr>
          <a:xfrm>
            <a:off x="0" y="332656"/>
            <a:ext cx="8481120" cy="432048"/>
          </a:xfrm>
        </p:spPr>
        <p:txBody>
          <a:bodyPr>
            <a:noAutofit/>
          </a:bodyPr>
          <a:lstStyle/>
          <a:p>
            <a:r>
              <a:rPr lang="en-GB" sz="4000" b="1" dirty="0" smtClean="0"/>
              <a:t> </a:t>
            </a:r>
            <a:r>
              <a:rPr lang="en-GB" sz="4000" b="1" smtClean="0"/>
              <a:t>Assessment Tasks</a:t>
            </a:r>
            <a:endParaRPr lang="en-US" sz="4000" b="1" dirty="0"/>
          </a:p>
        </p:txBody>
      </p:sp>
      <p:sp>
        <p:nvSpPr>
          <p:cNvPr id="17" name="Round Same Side Corner Rectangle 1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7" name="Round Same Side Corner Rectangle 6">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3" action="ppaction://hlinksldjump"/>
          </p:cNvPr>
          <p:cNvSpPr/>
          <p:nvPr/>
        </p:nvSpPr>
        <p:spPr>
          <a:xfrm>
            <a:off x="5796136" y="0"/>
            <a:ext cx="115212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8" name="Round Same Side Corner Rectangle 17">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9" name="Round Same Side Corner Rectangle 18">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pic>
        <p:nvPicPr>
          <p:cNvPr id="20" name="Picture 19" descr="right.gif">
            <a:hlinkClick r:id="rId17" action="ppaction://hlinksldjump"/>
          </p:cNvPr>
          <p:cNvPicPr>
            <a:picLocks noChangeAspect="1"/>
          </p:cNvPicPr>
          <p:nvPr/>
        </p:nvPicPr>
        <p:blipFill>
          <a:blip r:embed="rId18" cstate="print"/>
          <a:stretch>
            <a:fillRect/>
          </a:stretch>
        </p:blipFill>
        <p:spPr>
          <a:xfrm>
            <a:off x="8727504" y="6432376"/>
            <a:ext cx="381000" cy="381000"/>
          </a:xfrm>
          <a:prstGeom prst="rect">
            <a:avLst/>
          </a:prstGeom>
        </p:spPr>
      </p:pic>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76201"/>
            <a:ext cx="8740080" cy="1048544"/>
          </a:xfrm>
        </p:spPr>
        <p:txBody>
          <a:bodyPr/>
          <a:lstStyle/>
          <a:p>
            <a:r>
              <a:rPr lang="en-GB" b="1" dirty="0" smtClean="0"/>
              <a:t>Unit 14 - Computer Animation</a:t>
            </a:r>
            <a:endParaRPr lang="en-US" b="1" dirty="0"/>
          </a:p>
        </p:txBody>
      </p:sp>
      <p:sp>
        <p:nvSpPr>
          <p:cNvPr id="3" name="Subtitle 2"/>
          <p:cNvSpPr>
            <a:spLocks noGrp="1"/>
          </p:cNvSpPr>
          <p:nvPr>
            <p:ph type="subTitle" idx="1"/>
          </p:nvPr>
        </p:nvSpPr>
        <p:spPr>
          <a:xfrm>
            <a:off x="871566" y="5658296"/>
            <a:ext cx="7444850" cy="1199704"/>
          </a:xfrm>
        </p:spPr>
        <p:txBody>
          <a:bodyPr>
            <a:normAutofit/>
          </a:bodyPr>
          <a:lstStyle/>
          <a:p>
            <a:r>
              <a:rPr lang="en-GB" sz="2000" dirty="0" smtClean="0"/>
              <a:t>L03 - Be able to design and implement digital animations</a:t>
            </a:r>
          </a:p>
        </p:txBody>
      </p:sp>
      <p:pic>
        <p:nvPicPr>
          <p:cNvPr id="52226" name="Picture 2" descr="http://t0.gstatic.com/images?q=tbn:ANd9GcTULmNtKlY2xz-qfuxQfzvC6amSaDErwrZShc1lVuvTWkcqc-xa"/>
          <p:cNvPicPr>
            <a:picLocks noChangeAspect="1" noChangeArrowheads="1"/>
          </p:cNvPicPr>
          <p:nvPr/>
        </p:nvPicPr>
        <p:blipFill>
          <a:blip r:embed="rId3" cstate="print"/>
          <a:srcRect/>
          <a:stretch>
            <a:fillRect/>
          </a:stretch>
        </p:blipFill>
        <p:spPr bwMode="auto">
          <a:xfrm>
            <a:off x="194413" y="1528138"/>
            <a:ext cx="4233571" cy="2548934"/>
          </a:xfrm>
          <a:prstGeom prst="rect">
            <a:avLst/>
          </a:prstGeom>
          <a:noFill/>
        </p:spPr>
      </p:pic>
      <p:pic>
        <p:nvPicPr>
          <p:cNvPr id="52228" name="Picture 4" descr="http://t2.gstatic.com/images?q=tbn:ANd9GcSjn_pHRfynuZiHgsSGQH5FSSTCEC3MkGpeH-fYupgZArwNjug-BQ"/>
          <p:cNvPicPr>
            <a:picLocks noChangeAspect="1" noChangeArrowheads="1"/>
          </p:cNvPicPr>
          <p:nvPr/>
        </p:nvPicPr>
        <p:blipFill>
          <a:blip r:embed="rId4" cstate="print"/>
          <a:srcRect/>
          <a:stretch>
            <a:fillRect/>
          </a:stretch>
        </p:blipFill>
        <p:spPr bwMode="auto">
          <a:xfrm>
            <a:off x="4572000" y="1528138"/>
            <a:ext cx="4347849" cy="2520280"/>
          </a:xfrm>
          <a:prstGeom prst="rect">
            <a:avLst/>
          </a:prstGeom>
          <a:noFill/>
        </p:spPr>
      </p:pic>
    </p:spTree>
  </p:cSld>
  <p:clrMapOvr>
    <a:masterClrMapping/>
  </p:clrMapOvr>
  <p:transition advClick="0" advTm="300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142844" y="805174"/>
            <a:ext cx="8858312" cy="5072098"/>
          </a:xfrm>
        </p:spPr>
        <p:txBody>
          <a:bodyPr>
            <a:noAutofit/>
          </a:bodyPr>
          <a:lstStyle/>
          <a:p>
            <a:pPr marL="0" indent="0">
              <a:buNone/>
            </a:pPr>
            <a:r>
              <a:rPr lang="en-US" sz="2000" dirty="0" smtClean="0"/>
              <a:t>Cube Systems have been approached by a Technical Arts company who want to break into the animation industry.</a:t>
            </a:r>
          </a:p>
          <a:p>
            <a:r>
              <a:rPr lang="en-US" sz="1800" dirty="0" smtClean="0"/>
              <a:t>In order to do so, they need knowledge and understanding of the software tools and factors that need to be considered when creating animations for the web</a:t>
            </a:r>
          </a:p>
          <a:p>
            <a:r>
              <a:rPr lang="en-GB" sz="1800" dirty="0" smtClean="0"/>
              <a:t>This third section is all about using the skills demonstrated in LO2 to create an animation that could be used within an advert to advice its target audience about a topic selected</a:t>
            </a:r>
          </a:p>
          <a:p>
            <a:pPr lvl="1"/>
            <a:r>
              <a:rPr lang="en-GB" sz="1800" dirty="0" smtClean="0"/>
              <a:t>Planning your cartoon or animation through storyboards - ensuring adequate descriptions of aim and audience</a:t>
            </a:r>
          </a:p>
          <a:p>
            <a:pPr lvl="1"/>
            <a:r>
              <a:rPr lang="en-GB" sz="1800" dirty="0" smtClean="0"/>
              <a:t>Development of your cartoon or animation character through sketches and narrative</a:t>
            </a:r>
          </a:p>
          <a:p>
            <a:pPr lvl="1"/>
            <a:r>
              <a:rPr lang="en-GB" sz="1800" dirty="0" smtClean="0"/>
              <a:t>Creating your animation using a series of tools and techniques</a:t>
            </a:r>
          </a:p>
          <a:p>
            <a:pPr lvl="1"/>
            <a:r>
              <a:rPr lang="en-GB" sz="1800" dirty="0" smtClean="0"/>
              <a:t>The creation a simple cartoon strip or animated film (at least 45 seconds)</a:t>
            </a:r>
          </a:p>
          <a:p>
            <a:pPr lvl="1"/>
            <a:r>
              <a:rPr lang="en-GB" sz="1800" dirty="0" smtClean="0"/>
              <a:t>An evaluation of the animation work</a:t>
            </a:r>
          </a:p>
          <a:p>
            <a:pPr>
              <a:buNone/>
            </a:pPr>
            <a:endParaRPr lang="en-US" sz="1800" dirty="0" smtClean="0"/>
          </a:p>
        </p:txBody>
      </p:sp>
      <p:sp>
        <p:nvSpPr>
          <p:cNvPr id="2" name="Title 1"/>
          <p:cNvSpPr>
            <a:spLocks noGrp="1"/>
          </p:cNvSpPr>
          <p:nvPr>
            <p:ph type="title"/>
          </p:nvPr>
        </p:nvSpPr>
        <p:spPr>
          <a:xfrm>
            <a:off x="0" y="332656"/>
            <a:ext cx="8999984" cy="452568"/>
          </a:xfrm>
        </p:spPr>
        <p:txBody>
          <a:bodyPr>
            <a:normAutofit fontScale="90000"/>
          </a:bodyPr>
          <a:lstStyle/>
          <a:p>
            <a:r>
              <a:rPr lang="en-GB" b="1" dirty="0" smtClean="0"/>
              <a:t> Assessment Scenario</a:t>
            </a:r>
            <a:endParaRPr lang="en-US" b="1" dirty="0"/>
          </a:p>
        </p:txBody>
      </p:sp>
      <p:sp>
        <p:nvSpPr>
          <p:cNvPr id="18" name="Round Same Side Corner Rectangle 17">
            <a:hlinkClick r:id="rId5" action="ppaction://hlinksldjump"/>
          </p:cNvPr>
          <p:cNvSpPr/>
          <p:nvPr/>
        </p:nvSpPr>
        <p:spPr>
          <a:xfrm>
            <a:off x="1043608" y="0"/>
            <a:ext cx="86409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9" name="Round Same Side Corner Rectangle 18">
            <a:hlinkClick r:id="rId6"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0" name="Round Same Side Corner Rectangle 19">
            <a:hlinkClick r:id="rId7"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1" name="Round Same Side Corner Rectangle 20">
            <a:hlinkClick r:id="rId8"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2" name="Round Same Side Corner Rectangle 21">
            <a:hlinkClick r:id="rId9"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3" name="Round Same Side Corner Rectangle 22">
            <a:hlinkClick r:id="rId10"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4" name="Round Same Side Corner Rectangle 23">
            <a:hlinkClick r:id="rId11"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25" name="Round Same Side Corner Rectangle 24">
            <a:hlinkClick r:id="rId12"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26" name="Round Same Side Corner Rectangle 25">
            <a:hlinkClick r:id="rId14"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7" name="Round Same Side Corner Rectangle 26">
            <a:hlinkClick r:id="rId15"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28" name="Round Same Side Corner Rectangle 27">
            <a:hlinkClick r:id="rId16"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9" name="Round Same Side Corner Rectangle 28">
            <a:hlinkClick r:id="rId1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0" name="Round Same Side Corner Rectangle 29">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31" name="Round Same Side Corner Rectangle 30">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32" name="Round Same Side Corner Rectangle 31">
            <a:hlinkClick r:id="rId20"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33" name="Round Same Side Corner Rectangle 32">
            <a:hlinkClick r:id="rId21"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251520" y="980728"/>
            <a:ext cx="8640960" cy="4929222"/>
          </a:xfrm>
        </p:spPr>
        <p:txBody>
          <a:bodyPr>
            <a:noAutofit/>
          </a:bodyPr>
          <a:lstStyle/>
          <a:p>
            <a:pPr>
              <a:spcBef>
                <a:spcPts val="600"/>
              </a:spcBef>
              <a:spcAft>
                <a:spcPts val="1200"/>
              </a:spcAft>
            </a:pPr>
            <a:r>
              <a:rPr lang="en-GB" sz="2000" b="1" u="sng" dirty="0" smtClean="0"/>
              <a:t>P6</a:t>
            </a:r>
            <a:r>
              <a:rPr lang="en-GB" sz="2000" dirty="0" smtClean="0"/>
              <a:t> - Design computer animations using different animation techniques</a:t>
            </a:r>
          </a:p>
          <a:p>
            <a:pPr>
              <a:spcBef>
                <a:spcPts val="600"/>
              </a:spcBef>
              <a:spcAft>
                <a:spcPts val="1200"/>
              </a:spcAft>
            </a:pPr>
            <a:r>
              <a:rPr lang="en-GB" sz="2000" b="1" u="sng" dirty="0" smtClean="0"/>
              <a:t>P7</a:t>
            </a:r>
            <a:r>
              <a:rPr lang="en-GB" sz="2000" dirty="0" smtClean="0"/>
              <a:t> - Implement animations using different animation techniques</a:t>
            </a:r>
          </a:p>
          <a:p>
            <a:pPr>
              <a:spcBef>
                <a:spcPts val="600"/>
              </a:spcBef>
              <a:spcAft>
                <a:spcPts val="1200"/>
              </a:spcAft>
            </a:pPr>
            <a:r>
              <a:rPr lang="en-GB" sz="2000" b="1" u="sng" dirty="0" smtClean="0"/>
              <a:t>M3</a:t>
            </a:r>
            <a:r>
              <a:rPr lang="en-GB" sz="2000" dirty="0" smtClean="0"/>
              <a:t> - Use advanced software functions to enhance the animation</a:t>
            </a:r>
          </a:p>
          <a:p>
            <a:pPr>
              <a:spcBef>
                <a:spcPts val="600"/>
              </a:spcBef>
              <a:spcAft>
                <a:spcPts val="1200"/>
              </a:spcAft>
            </a:pPr>
            <a:r>
              <a:rPr lang="en-GB" sz="2000" b="1" u="sng" dirty="0" smtClean="0"/>
              <a:t>D2</a:t>
            </a:r>
            <a:r>
              <a:rPr lang="en-GB" sz="2000" dirty="0" smtClean="0"/>
              <a:t> - Justify how the use of advanced software functionalities has improved the animation</a:t>
            </a:r>
          </a:p>
        </p:txBody>
      </p:sp>
      <p:sp>
        <p:nvSpPr>
          <p:cNvPr id="2" name="Title 1"/>
          <p:cNvSpPr>
            <a:spLocks noGrp="1"/>
          </p:cNvSpPr>
          <p:nvPr>
            <p:ph type="title"/>
          </p:nvPr>
        </p:nvSpPr>
        <p:spPr>
          <a:xfrm>
            <a:off x="0" y="332656"/>
            <a:ext cx="9144000" cy="452568"/>
          </a:xfrm>
        </p:spPr>
        <p:txBody>
          <a:bodyPr>
            <a:normAutofit fontScale="90000"/>
          </a:bodyPr>
          <a:lstStyle/>
          <a:p>
            <a:r>
              <a:rPr lang="en-GB" b="1" dirty="0" smtClean="0"/>
              <a:t> Assessment Criteria</a:t>
            </a:r>
            <a:endParaRPr lang="en-US" b="1" dirty="0"/>
          </a:p>
        </p:txBody>
      </p:sp>
      <p:sp>
        <p:nvSpPr>
          <p:cNvPr id="19" name="Round Same Side Corner Rectangle 18">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0" name="Round Same Side Corner Rectangle 19">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1" name="Round Same Side Corner Rectangle 20">
            <a:hlinkClick r:id="rId20"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2" name="Round Same Side Corner Rectangle 21">
            <a:hlinkClick r:id="rId21"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4098" name="Title 1"/>
          <p:cNvSpPr>
            <a:spLocks noGrp="1"/>
          </p:cNvSpPr>
          <p:nvPr>
            <p:ph type="title"/>
          </p:nvPr>
        </p:nvSpPr>
        <p:spPr>
          <a:xfrm>
            <a:off x="0" y="332656"/>
            <a:ext cx="8481120" cy="452568"/>
          </a:xfrm>
        </p:spPr>
        <p:txBody>
          <a:bodyPr>
            <a:normAutofit fontScale="90000"/>
          </a:bodyPr>
          <a:lstStyle/>
          <a:p>
            <a:r>
              <a:rPr lang="en-GB" b="1" dirty="0" smtClean="0"/>
              <a:t> Areas to Cover</a:t>
            </a:r>
          </a:p>
        </p:txBody>
      </p:sp>
      <p:sp>
        <p:nvSpPr>
          <p:cNvPr id="5" name="Content Placeholder 2"/>
          <p:cNvSpPr txBox="1">
            <a:spLocks/>
          </p:cNvSpPr>
          <p:nvPr/>
        </p:nvSpPr>
        <p:spPr bwMode="auto">
          <a:xfrm>
            <a:off x="251520" y="846683"/>
            <a:ext cx="8640960" cy="4454525"/>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noAutofit/>
          </a:bodyPr>
          <a:lstStyle/>
          <a:p>
            <a:pPr>
              <a:spcAft>
                <a:spcPts val="1200"/>
              </a:spcAft>
              <a:buClr>
                <a:schemeClr val="hlink"/>
              </a:buClr>
              <a:buSzPct val="80000"/>
              <a:defRPr/>
            </a:pPr>
            <a:r>
              <a:rPr lang="en-GB" sz="2000" dirty="0" smtClean="0">
                <a:latin typeface="Calibri" pitchFamily="34" charset="0"/>
                <a:cs typeface="Calibri" pitchFamily="34" charset="0"/>
              </a:rPr>
              <a:t>You need to create a portfolio of work researching the various techniques used to create your proposed animation to highlight a product/service, cover the following </a:t>
            </a:r>
            <a:r>
              <a:rPr lang="en-GB" sz="2000" b="1" dirty="0" smtClean="0">
                <a:latin typeface="Calibri" pitchFamily="34" charset="0"/>
                <a:cs typeface="Calibri" pitchFamily="34" charset="0"/>
              </a:rPr>
              <a:t>12</a:t>
            </a:r>
            <a:r>
              <a:rPr lang="en-GB" sz="2000" dirty="0" smtClean="0">
                <a:latin typeface="Calibri" pitchFamily="34" charset="0"/>
                <a:cs typeface="Calibri" pitchFamily="34" charset="0"/>
              </a:rPr>
              <a:t> tasks: </a:t>
            </a:r>
            <a:r>
              <a:rPr lang="en-GB" sz="2000" i="1" dirty="0" smtClean="0">
                <a:latin typeface="Calibri" pitchFamily="34" charset="0"/>
                <a:cs typeface="Calibri" pitchFamily="34" charset="0"/>
              </a:rPr>
              <a:t>(Ensure you include images where necessary)</a:t>
            </a:r>
          </a:p>
          <a:p>
            <a:pPr marL="850392" lvl="1" indent="-457200">
              <a:buFont typeface="+mj-lt"/>
              <a:buAutoNum type="arabicPeriod"/>
            </a:pPr>
            <a:r>
              <a:rPr lang="en-GB" dirty="0" smtClean="0">
                <a:latin typeface="Calibri" pitchFamily="34" charset="0"/>
                <a:cs typeface="Calibri" pitchFamily="34" charset="0"/>
                <a:hlinkClick r:id="rId5" action="ppaction://hlinksldjump"/>
              </a:rPr>
              <a:t>Purpose and Audience</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6" action="ppaction://hlinksldjump"/>
              </a:rPr>
              <a:t>Type of Animation</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7" action="ppaction://hlinksldjump"/>
              </a:rPr>
              <a:t>Animation Content / Storyline</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8" action="ppaction://hlinksldjump"/>
              </a:rPr>
              <a:t>Animation Character(s)</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9" action="ppaction://hlinksldjump"/>
              </a:rPr>
              <a:t>Animation Storyboard</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10" action="ppaction://hlinksldjump"/>
              </a:rPr>
              <a:t>Develop your Character(s)</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11" action="ppaction://hlinksldjump"/>
              </a:rPr>
              <a:t>Creating your Animation</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12" action="ppaction://hlinksldjump"/>
              </a:rPr>
              <a:t>Animation Evidence</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13" action="ppaction://hlinksldjump"/>
              </a:rPr>
              <a:t>Test Plan</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14" action="ppaction://hlinksldjump"/>
              </a:rPr>
              <a:t>Export Animation</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15" action="ppaction://hlinksldjump"/>
              </a:rPr>
              <a:t>Witness Statement</a:t>
            </a:r>
            <a:endParaRPr lang="en-GB" dirty="0" smtClean="0">
              <a:latin typeface="Calibri" pitchFamily="34" charset="0"/>
              <a:cs typeface="Calibri" pitchFamily="34" charset="0"/>
            </a:endParaRPr>
          </a:p>
          <a:p>
            <a:pPr marL="850392" lvl="1" indent="-457200">
              <a:buFont typeface="+mj-lt"/>
              <a:buAutoNum type="arabicPeriod"/>
            </a:pPr>
            <a:r>
              <a:rPr lang="en-GB" dirty="0" smtClean="0">
                <a:latin typeface="Calibri" pitchFamily="34" charset="0"/>
                <a:cs typeface="Calibri" pitchFamily="34" charset="0"/>
                <a:hlinkClick r:id="rId16" action="ppaction://hlinksldjump"/>
              </a:rPr>
              <a:t>Evaluation</a:t>
            </a:r>
            <a:endParaRPr lang="en-GB" dirty="0" smtClean="0">
              <a:latin typeface="Calibri" pitchFamily="34" charset="0"/>
              <a:cs typeface="Calibri" pitchFamily="34" charset="0"/>
            </a:endParaRPr>
          </a:p>
          <a:p>
            <a:pPr lvl="0">
              <a:spcAft>
                <a:spcPts val="1200"/>
              </a:spcAft>
              <a:buClr>
                <a:schemeClr val="hlink"/>
              </a:buClr>
              <a:buSzPct val="80000"/>
              <a:defRPr/>
            </a:pPr>
            <a:endParaRPr lang="en-GB" sz="1600" kern="0" dirty="0" smtClean="0">
              <a:latin typeface="Calibri" pitchFamily="34" charset="0"/>
              <a:cs typeface="Calibri" pitchFamily="34" charset="0"/>
            </a:endParaRPr>
          </a:p>
        </p:txBody>
      </p:sp>
      <p:sp>
        <p:nvSpPr>
          <p:cNvPr id="19" name="Round Same Side Corner Rectangle 18">
            <a:hlinkClick r:id="rId1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6" name="Round Same Side Corner Rectangle 5">
            <a:hlinkClick r:id="rId1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1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20" action="ppaction://hlinksldjump"/>
          </p:cNvPr>
          <p:cNvSpPr/>
          <p:nvPr/>
        </p:nvSpPr>
        <p:spPr>
          <a:xfrm>
            <a:off x="2699792" y="0"/>
            <a:ext cx="611560"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2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2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2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2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25"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2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0"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1"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7" name="Round Same Side Corner Rectangle 16">
            <a:hlinkClick r:id="rId12"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18" name="Round Same Side Corner Rectangle 17">
            <a:hlinkClick r:id="rId13"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0" name="Round Same Side Corner Rectangle 19">
            <a:hlinkClick r:id="rId14"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1" name="Round Same Side Corner Rectangle 20">
            <a:hlinkClick r:id="rId15"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2" name="Round Same Side Corner Rectangle 21">
            <a:hlinkClick r:id="rId16"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1267" name="Content Placeholder 2"/>
          <p:cNvSpPr>
            <a:spLocks noGrp="1"/>
          </p:cNvSpPr>
          <p:nvPr>
            <p:ph idx="1"/>
          </p:nvPr>
        </p:nvSpPr>
        <p:spPr>
          <a:xfrm>
            <a:off x="142844" y="836712"/>
            <a:ext cx="8858312" cy="5429264"/>
          </a:xfrm>
        </p:spPr>
        <p:txBody>
          <a:bodyPr>
            <a:noAutofit/>
          </a:bodyPr>
          <a:lstStyle/>
          <a:p>
            <a:pPr marL="0" lvl="1" indent="0">
              <a:spcBef>
                <a:spcPts val="0"/>
              </a:spcBef>
              <a:buNone/>
            </a:pPr>
            <a:r>
              <a:rPr lang="en-GB" sz="1800" b="1" i="1" dirty="0" smtClean="0"/>
              <a:t>Assessment Outcome - P6</a:t>
            </a:r>
          </a:p>
          <a:p>
            <a:pPr marL="0" indent="0">
              <a:buNone/>
            </a:pPr>
            <a:r>
              <a:rPr lang="en-GB" sz="1600" b="1" i="1" dirty="0" smtClean="0"/>
              <a:t>Task 1 (P6.1)</a:t>
            </a:r>
            <a:r>
              <a:rPr lang="en-GB" sz="1600" b="1" dirty="0" smtClean="0"/>
              <a:t> - </a:t>
            </a:r>
            <a:r>
              <a:rPr lang="en-GB" sz="1600" dirty="0" smtClean="0"/>
              <a:t>Identify the purpose and audience of the animation or cartoon production</a:t>
            </a:r>
            <a:endParaRPr lang="en-GB" sz="1600" b="1" dirty="0" smtClean="0"/>
          </a:p>
          <a:p>
            <a:pPr marL="0" indent="0">
              <a:buNone/>
            </a:pPr>
            <a:r>
              <a:rPr lang="en-GB" sz="1600" b="1" i="1" dirty="0" smtClean="0"/>
              <a:t>Task 2 (P6.2)</a:t>
            </a:r>
            <a:r>
              <a:rPr lang="en-GB" sz="1600" b="1" dirty="0" smtClean="0"/>
              <a:t> - </a:t>
            </a:r>
            <a:r>
              <a:rPr lang="en-GB" sz="1600" dirty="0" smtClean="0"/>
              <a:t>Identify the type of animation you will consider for your animation or cartoon production</a:t>
            </a:r>
            <a:endParaRPr lang="en-GB" sz="1600" b="1" dirty="0" smtClean="0"/>
          </a:p>
          <a:p>
            <a:pPr marL="0" indent="0">
              <a:buNone/>
            </a:pPr>
            <a:r>
              <a:rPr lang="en-GB" sz="1600" b="1" i="1" dirty="0" smtClean="0"/>
              <a:t>Task 3 (P6.3)</a:t>
            </a:r>
            <a:r>
              <a:rPr lang="en-GB" sz="1600" dirty="0" smtClean="0"/>
              <a:t> - Describe the content / storyline of your animation or cartoon production </a:t>
            </a:r>
          </a:p>
          <a:p>
            <a:pPr marL="0" indent="0">
              <a:buNone/>
            </a:pPr>
            <a:r>
              <a:rPr lang="en-GB" sz="1600" b="1" i="1" dirty="0" smtClean="0"/>
              <a:t>Task 4 (P6.4)</a:t>
            </a:r>
            <a:r>
              <a:rPr lang="en-GB" sz="1600" dirty="0" smtClean="0"/>
              <a:t> - Describe the character(s) for your animation or cartoon production, with detailed sketches </a:t>
            </a:r>
          </a:p>
          <a:p>
            <a:pPr marL="0" indent="0">
              <a:buNone/>
            </a:pPr>
            <a:r>
              <a:rPr lang="en-GB" sz="1600" b="1" i="1" dirty="0" smtClean="0"/>
              <a:t>Task 5 (P6.5)</a:t>
            </a:r>
            <a:r>
              <a:rPr lang="en-GB" sz="1600" b="1" dirty="0" smtClean="0"/>
              <a:t> - </a:t>
            </a:r>
            <a:r>
              <a:rPr lang="en-GB" sz="1600" dirty="0" smtClean="0"/>
              <a:t>For each character, you need to identify the character functions and personality</a:t>
            </a:r>
          </a:p>
          <a:p>
            <a:pPr marL="0" indent="0">
              <a:buNone/>
            </a:pPr>
            <a:r>
              <a:rPr lang="en-GB" sz="1600" b="1" i="1" dirty="0" smtClean="0"/>
              <a:t>Task 6 (P6.6)</a:t>
            </a:r>
            <a:r>
              <a:rPr lang="en-GB" sz="1600" b="1" dirty="0" smtClean="0"/>
              <a:t> - </a:t>
            </a:r>
            <a:r>
              <a:rPr lang="en-GB" sz="1600" dirty="0" smtClean="0"/>
              <a:t>Produce a story board of your animation/cartoon covering all the necessary elements for each scene (Hand drawn sketches or electronically)</a:t>
            </a:r>
          </a:p>
          <a:p>
            <a:pPr marL="0" indent="0">
              <a:buNone/>
            </a:pPr>
            <a:r>
              <a:rPr lang="en-GB" sz="1600" b="1" i="1" dirty="0" smtClean="0"/>
              <a:t>Task 7 (P6.7)</a:t>
            </a:r>
            <a:r>
              <a:rPr lang="en-GB" sz="1600" b="1" dirty="0" smtClean="0"/>
              <a:t> - </a:t>
            </a:r>
            <a:r>
              <a:rPr lang="en-GB" sz="1600" dirty="0" smtClean="0"/>
              <a:t>Produce a </a:t>
            </a:r>
            <a:r>
              <a:rPr lang="en-GB" sz="1600" b="1" i="1" dirty="0" smtClean="0"/>
              <a:t>series of sketches </a:t>
            </a:r>
            <a:r>
              <a:rPr lang="en-GB" sz="1600" dirty="0" smtClean="0"/>
              <a:t>to develop your character(s) to the finished version</a:t>
            </a:r>
          </a:p>
          <a:p>
            <a:pPr marL="0" indent="0">
              <a:buNone/>
            </a:pPr>
            <a:r>
              <a:rPr lang="en-GB" sz="1600" b="1" i="1" dirty="0" smtClean="0"/>
              <a:t>Task 8 (P6.8)</a:t>
            </a:r>
            <a:r>
              <a:rPr lang="en-GB" sz="1600" dirty="0" smtClean="0"/>
              <a:t>  - Produce production notes</a:t>
            </a:r>
          </a:p>
          <a:p>
            <a:pPr marL="0" indent="0">
              <a:buNone/>
            </a:pPr>
            <a:endParaRPr lang="en-GB" sz="1600" dirty="0" smtClean="0"/>
          </a:p>
          <a:p>
            <a:pPr marL="0" lvl="1" indent="0">
              <a:buNone/>
            </a:pPr>
            <a:r>
              <a:rPr lang="en-GB" sz="1800" b="1" i="1" dirty="0" smtClean="0"/>
              <a:t>Assessment Outcome - P7</a:t>
            </a:r>
          </a:p>
          <a:p>
            <a:pPr marL="0" indent="0">
              <a:buNone/>
            </a:pPr>
            <a:r>
              <a:rPr lang="en-GB" sz="1600" b="1" i="1" dirty="0" smtClean="0"/>
              <a:t>Task 9 (P7.1)</a:t>
            </a:r>
            <a:r>
              <a:rPr lang="en-GB" sz="1600" b="1" dirty="0" smtClean="0"/>
              <a:t> </a:t>
            </a:r>
            <a:r>
              <a:rPr lang="en-GB" sz="1600" dirty="0" smtClean="0"/>
              <a:t>- Evidence the creation of the animation</a:t>
            </a:r>
          </a:p>
          <a:p>
            <a:pPr marL="0" indent="0">
              <a:buNone/>
            </a:pPr>
            <a:r>
              <a:rPr lang="en-GB" sz="1600" b="1" i="1" dirty="0" smtClean="0"/>
              <a:t>Task 11 (P7.2)</a:t>
            </a:r>
            <a:r>
              <a:rPr lang="en-GB" sz="1600" dirty="0" smtClean="0"/>
              <a:t> - Create a test table that can be used to test your animation</a:t>
            </a:r>
          </a:p>
          <a:p>
            <a:pPr marL="0" indent="0">
              <a:buNone/>
            </a:pPr>
            <a:r>
              <a:rPr lang="en-GB" sz="1600" b="1" i="1" dirty="0" smtClean="0"/>
              <a:t>Task 12 (P7.3)</a:t>
            </a:r>
            <a:r>
              <a:rPr lang="en-GB" sz="1600" dirty="0" smtClean="0"/>
              <a:t> - </a:t>
            </a:r>
            <a:r>
              <a:rPr lang="en-GB" sz="1600" b="1" dirty="0" smtClean="0"/>
              <a:t>Export</a:t>
            </a:r>
            <a:r>
              <a:rPr lang="en-GB" sz="1600" dirty="0" smtClean="0"/>
              <a:t> and justify the suitable format selected for your animation</a:t>
            </a:r>
          </a:p>
          <a:p>
            <a:pPr marL="0" indent="0">
              <a:buNone/>
            </a:pPr>
            <a:r>
              <a:rPr lang="en-GB" sz="1600" b="1" i="1" dirty="0" smtClean="0"/>
              <a:t>Task 13 (P7.4)</a:t>
            </a:r>
            <a:r>
              <a:rPr lang="en-GB" sz="1600" dirty="0" smtClean="0"/>
              <a:t> - Fill in a witness statement that illustrates the animation you have created</a:t>
            </a:r>
          </a:p>
          <a:p>
            <a:pPr marL="0" indent="0">
              <a:buNone/>
            </a:pPr>
            <a:endParaRPr lang="en-GB" sz="1600" dirty="0" smtClean="0"/>
          </a:p>
        </p:txBody>
      </p:sp>
      <p:sp>
        <p:nvSpPr>
          <p:cNvPr id="11266" name="Title 1"/>
          <p:cNvSpPr>
            <a:spLocks noGrp="1"/>
          </p:cNvSpPr>
          <p:nvPr>
            <p:ph type="title"/>
          </p:nvPr>
        </p:nvSpPr>
        <p:spPr>
          <a:xfrm>
            <a:off x="0" y="332656"/>
            <a:ext cx="8409112" cy="452568"/>
          </a:xfrm>
        </p:spPr>
        <p:txBody>
          <a:bodyPr>
            <a:normAutofit fontScale="90000"/>
          </a:bodyPr>
          <a:lstStyle/>
          <a:p>
            <a:r>
              <a:rPr lang="en-GB" b="1" dirty="0" smtClean="0"/>
              <a:t> </a:t>
            </a:r>
            <a:r>
              <a:rPr lang="en-GB" b="1" smtClean="0"/>
              <a:t>Assessment Tasks</a:t>
            </a:r>
            <a:endParaRPr lang="en-GB" b="1" dirty="0" smtClean="0"/>
          </a:p>
        </p:txBody>
      </p:sp>
      <p:pic>
        <p:nvPicPr>
          <p:cNvPr id="19" name="Picture 18" descr="right.gif">
            <a:hlinkClick r:id="rId5" action="ppaction://hlinksldjump"/>
          </p:cNvPr>
          <p:cNvPicPr>
            <a:picLocks noChangeAspect="1"/>
          </p:cNvPicPr>
          <p:nvPr/>
        </p:nvPicPr>
        <p:blipFill>
          <a:blip r:embed="rId6" cstate="print"/>
          <a:stretch>
            <a:fillRect/>
          </a:stretch>
        </p:blipFill>
        <p:spPr>
          <a:xfrm>
            <a:off x="8727504" y="6432376"/>
            <a:ext cx="381000" cy="381000"/>
          </a:xfrm>
          <a:prstGeom prst="rect">
            <a:avLst/>
          </a:prstGeom>
        </p:spPr>
      </p:pic>
      <p:sp>
        <p:nvSpPr>
          <p:cNvPr id="20" name="Round Same Side Corner Rectangle 19">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7" name="Round Same Side Corner Rectangle 6">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5" action="ppaction://hlinksldjump"/>
          </p:cNvPr>
          <p:cNvSpPr/>
          <p:nvPr/>
        </p:nvSpPr>
        <p:spPr>
          <a:xfrm>
            <a:off x="7596336" y="0"/>
            <a:ext cx="115212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6" name="Round Same Side Corner Rectangle 15">
            <a:hlinkClick r:id="rId17"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7" name="Round Same Side Corner Rectangle 16">
            <a:hlinkClick r:id="rId18"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8" name="Round Same Side Corner Rectangle 17">
            <a:hlinkClick r:id="rId19"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1" name="Round Same Side Corner Rectangle 20">
            <a:hlinkClick r:id="rId20"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2" name="Round Same Side Corner Rectangle 21">
            <a:hlinkClick r:id="rId21"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3" name="Round Same Side Corner Rectangle 22">
            <a:hlinkClick r:id="rId22"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4" name="Round Same Side Corner Rectangle 23">
            <a:hlinkClick r:id="rId23"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1267" name="Content Placeholder 2"/>
          <p:cNvSpPr>
            <a:spLocks noGrp="1"/>
          </p:cNvSpPr>
          <p:nvPr>
            <p:ph idx="1"/>
          </p:nvPr>
        </p:nvSpPr>
        <p:spPr>
          <a:xfrm>
            <a:off x="142844" y="836712"/>
            <a:ext cx="8858312" cy="5429264"/>
          </a:xfrm>
        </p:spPr>
        <p:txBody>
          <a:bodyPr>
            <a:noAutofit/>
          </a:bodyPr>
          <a:lstStyle/>
          <a:p>
            <a:pPr marL="0" lvl="1" indent="0">
              <a:spcBef>
                <a:spcPts val="0"/>
              </a:spcBef>
              <a:buNone/>
            </a:pPr>
            <a:r>
              <a:rPr lang="en-GB" sz="1800" b="1" i="1" dirty="0" smtClean="0"/>
              <a:t>Assessment Outcome - M3</a:t>
            </a:r>
          </a:p>
          <a:p>
            <a:pPr marL="0" indent="0">
              <a:buNone/>
              <a:defRPr/>
            </a:pPr>
            <a:r>
              <a:rPr lang="en-GB" sz="1600" b="1" i="1" dirty="0" smtClean="0"/>
              <a:t>Task 10 (M3)</a:t>
            </a:r>
            <a:r>
              <a:rPr lang="en-GB" sz="1600" dirty="0" smtClean="0"/>
              <a:t> - Evidence the inclusion of user interaction features or scripts 	included within the animation</a:t>
            </a:r>
          </a:p>
          <a:p>
            <a:pPr marL="0" indent="0">
              <a:buNone/>
              <a:defRPr/>
            </a:pPr>
            <a:endParaRPr lang="en-US" sz="1600" dirty="0" smtClean="0"/>
          </a:p>
          <a:p>
            <a:pPr marL="0" lvl="1" indent="0">
              <a:buNone/>
            </a:pPr>
            <a:r>
              <a:rPr lang="en-GB" sz="1800" b="1" i="1" dirty="0" smtClean="0"/>
              <a:t>Assessment Outcome - D2</a:t>
            </a:r>
          </a:p>
          <a:p>
            <a:pPr marL="0" indent="0">
              <a:buNone/>
            </a:pPr>
            <a:r>
              <a:rPr lang="en-GB" sz="1600" b="1" i="1" dirty="0" smtClean="0"/>
              <a:t>Task 14 (D2.1)</a:t>
            </a:r>
            <a:r>
              <a:rPr lang="en-GB" sz="1600" dirty="0" smtClean="0"/>
              <a:t> - Describe and Evaluate the tools and techniques you have used to create your animation </a:t>
            </a:r>
          </a:p>
          <a:p>
            <a:pPr marL="0" indent="0">
              <a:buNone/>
            </a:pPr>
            <a:r>
              <a:rPr lang="en-GB" sz="1600" b="1" i="1" dirty="0" smtClean="0"/>
              <a:t>Task 15 (D2.2)</a:t>
            </a:r>
            <a:r>
              <a:rPr lang="en-GB" sz="1600" dirty="0" smtClean="0"/>
              <a:t> – Describe and Evaluate the creativeness of your animation created</a:t>
            </a:r>
          </a:p>
          <a:p>
            <a:pPr marL="0" indent="0">
              <a:buNone/>
            </a:pPr>
            <a:r>
              <a:rPr lang="en-GB" sz="1600" b="1" i="1" dirty="0" smtClean="0"/>
              <a:t>Task 16 (D2.3)</a:t>
            </a:r>
            <a:r>
              <a:rPr lang="en-GB" sz="1600" dirty="0" smtClean="0"/>
              <a:t> - Describe and Evaluate your animation as to whether it appeals to the target audience</a:t>
            </a:r>
          </a:p>
          <a:p>
            <a:pPr marL="0" indent="0">
              <a:buNone/>
            </a:pPr>
            <a:r>
              <a:rPr lang="en-GB" sz="1600" b="1" i="1" dirty="0" smtClean="0"/>
              <a:t>Task 17 (D2.4)</a:t>
            </a:r>
            <a:r>
              <a:rPr lang="en-GB" sz="1600" dirty="0" smtClean="0"/>
              <a:t> - Describe and Evaluate the software application used for the animation created </a:t>
            </a:r>
          </a:p>
          <a:p>
            <a:pPr marL="0" indent="0">
              <a:buNone/>
            </a:pPr>
            <a:r>
              <a:rPr lang="en-GB" sz="1600" b="1" i="1" dirty="0" smtClean="0"/>
              <a:t>Task 18 (D2.5)</a:t>
            </a:r>
            <a:r>
              <a:rPr lang="en-GB" sz="1600" dirty="0" smtClean="0"/>
              <a:t> - Describe and Evaluate the techniques used within the animation</a:t>
            </a:r>
          </a:p>
          <a:p>
            <a:pPr marL="0" indent="0">
              <a:buNone/>
            </a:pPr>
            <a:r>
              <a:rPr lang="en-GB" sz="1600" b="1" i="1" dirty="0" smtClean="0"/>
              <a:t>Task 19 (D2.6)</a:t>
            </a:r>
            <a:r>
              <a:rPr lang="en-GB" sz="1600" dirty="0" smtClean="0"/>
              <a:t> - Conduct and collect 2 peer feedbacks based on your animation </a:t>
            </a:r>
          </a:p>
          <a:p>
            <a:pPr marL="0" indent="0">
              <a:buNone/>
            </a:pPr>
            <a:r>
              <a:rPr lang="en-GB" sz="1600" b="1" i="1" dirty="0" smtClean="0"/>
              <a:t>Task 20 (D2.7) </a:t>
            </a:r>
            <a:r>
              <a:rPr lang="en-GB" sz="1600" dirty="0" smtClean="0"/>
              <a:t>- Using the feedback gathered from Task 19, suggest improvements which will benefit the production company when it comes to their turn to make a similar production in terms of:</a:t>
            </a:r>
            <a:endParaRPr lang="en-US" sz="1600" dirty="0" smtClean="0"/>
          </a:p>
        </p:txBody>
      </p:sp>
      <p:sp>
        <p:nvSpPr>
          <p:cNvPr id="11266" name="Title 1"/>
          <p:cNvSpPr>
            <a:spLocks noGrp="1"/>
          </p:cNvSpPr>
          <p:nvPr>
            <p:ph type="title"/>
          </p:nvPr>
        </p:nvSpPr>
        <p:spPr>
          <a:xfrm>
            <a:off x="0" y="332656"/>
            <a:ext cx="8409112" cy="452568"/>
          </a:xfrm>
        </p:spPr>
        <p:txBody>
          <a:bodyPr>
            <a:normAutofit fontScale="90000"/>
          </a:bodyPr>
          <a:lstStyle/>
          <a:p>
            <a:r>
              <a:rPr lang="en-GB" b="1" dirty="0" smtClean="0"/>
              <a:t> </a:t>
            </a:r>
            <a:r>
              <a:rPr lang="en-GB" b="1" smtClean="0"/>
              <a:t>Assessment Tasks</a:t>
            </a:r>
            <a:endParaRPr lang="en-GB" b="1" dirty="0" smtClean="0"/>
          </a:p>
        </p:txBody>
      </p:sp>
      <p:pic>
        <p:nvPicPr>
          <p:cNvPr id="5" name="Content Placeholder 20" descr="left.gif">
            <a:hlinkClick r:id="rId5" action="ppaction://hlinksldjump"/>
          </p:cNvPr>
          <p:cNvPicPr>
            <a:picLocks noChangeAspect="1"/>
          </p:cNvPicPr>
          <p:nvPr/>
        </p:nvPicPr>
        <p:blipFill>
          <a:blip r:embed="rId6" cstate="print"/>
          <a:stretch>
            <a:fillRect/>
          </a:stretch>
        </p:blipFill>
        <p:spPr>
          <a:xfrm>
            <a:off x="8388424" y="6525344"/>
            <a:ext cx="381000" cy="360040"/>
          </a:xfrm>
          <a:prstGeom prst="rect">
            <a:avLst/>
          </a:prstGeom>
        </p:spPr>
      </p:pic>
      <p:sp>
        <p:nvSpPr>
          <p:cNvPr id="20" name="Round Same Side Corner Rectangle 19">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7" name="Round Same Side Corner Rectangle 6">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5" action="ppaction://hlinksldjump"/>
          </p:cNvPr>
          <p:cNvSpPr/>
          <p:nvPr/>
        </p:nvSpPr>
        <p:spPr>
          <a:xfrm>
            <a:off x="7596336" y="0"/>
            <a:ext cx="115212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1" name="Round Same Side Corner Rectangle 20">
            <a:hlinkClick r:id="rId20"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2" name="Round Same Side Corner Rectangle 21">
            <a:hlinkClick r:id="rId21"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3" name="Round Same Side Corner Rectangle 22">
            <a:hlinkClick r:id="rId22"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4282" y="876042"/>
            <a:ext cx="8678198" cy="4929222"/>
          </a:xfrm>
        </p:spPr>
        <p:txBody>
          <a:bodyPr>
            <a:noAutofit/>
          </a:bodyPr>
          <a:lstStyle/>
          <a:p>
            <a:pPr marL="0" indent="0">
              <a:buNone/>
            </a:pPr>
            <a:r>
              <a:rPr lang="en-GB" sz="2000" dirty="0" smtClean="0"/>
              <a:t>Your animation or cartoon production must provide a message during the 45 second clip, such as: (</a:t>
            </a:r>
            <a:r>
              <a:rPr lang="en-GB" sz="2000" b="1" dirty="0" smtClean="0"/>
              <a:t>!!!!!!	- CHECK IF IN DOUBT - !!!!!)</a:t>
            </a:r>
            <a:endParaRPr lang="en-GB" sz="2000" dirty="0" smtClean="0"/>
          </a:p>
          <a:p>
            <a:pPr marL="0" indent="0">
              <a:buNone/>
            </a:pPr>
            <a:endParaRPr lang="en-GB" sz="1600" dirty="0" smtClean="0"/>
          </a:p>
          <a:p>
            <a:pPr marL="0" indent="0">
              <a:buNone/>
            </a:pPr>
            <a:endParaRPr lang="en-GB" sz="1600" dirty="0" smtClean="0"/>
          </a:p>
          <a:p>
            <a:pPr marL="0" indent="0">
              <a:buNone/>
            </a:pPr>
            <a:r>
              <a:rPr lang="en-GB" sz="1600" dirty="0" smtClean="0"/>
              <a:t>	</a:t>
            </a:r>
          </a:p>
          <a:p>
            <a:pPr marL="0" indent="0">
              <a:buNone/>
            </a:pPr>
            <a:r>
              <a:rPr lang="en-GB" sz="2400" b="1" i="1" dirty="0" smtClean="0"/>
              <a:t>------------------------------------------------------------------------------------------</a:t>
            </a:r>
          </a:p>
          <a:p>
            <a:pPr marL="0" indent="0">
              <a:buNone/>
            </a:pPr>
            <a:r>
              <a:rPr lang="en-GB" sz="2000" b="1" i="1" dirty="0" smtClean="0"/>
              <a:t>Task 1 (P6.1)</a:t>
            </a:r>
            <a:r>
              <a:rPr lang="en-GB" sz="2000" b="1" dirty="0" smtClean="0"/>
              <a:t> - </a:t>
            </a:r>
            <a:r>
              <a:rPr lang="en-GB" sz="2000" dirty="0" smtClean="0"/>
              <a:t>Identify the purpose and audience of the animation or cartoon production</a:t>
            </a:r>
            <a:endParaRPr lang="en-GB" sz="2000" b="1" dirty="0" smtClean="0"/>
          </a:p>
          <a:p>
            <a:r>
              <a:rPr lang="en-GB" sz="1800" dirty="0" smtClean="0"/>
              <a:t>Explain who the typical audience will be for your animation</a:t>
            </a:r>
          </a:p>
          <a:p>
            <a:r>
              <a:rPr lang="en-GB" sz="1800" dirty="0" smtClean="0"/>
              <a:t>You need to describe the </a:t>
            </a:r>
            <a:r>
              <a:rPr lang="en-GB" sz="1800" b="1" dirty="0" smtClean="0"/>
              <a:t>purpose </a:t>
            </a:r>
            <a:r>
              <a:rPr lang="en-GB" sz="1800" dirty="0" smtClean="0"/>
              <a:t>and </a:t>
            </a:r>
            <a:r>
              <a:rPr lang="en-GB" sz="1800" b="1" dirty="0" smtClean="0"/>
              <a:t>audience</a:t>
            </a:r>
            <a:r>
              <a:rPr lang="en-GB" sz="1800" dirty="0" smtClean="0"/>
              <a:t> for the animation or cartoon product </a:t>
            </a:r>
          </a:p>
          <a:p>
            <a:pPr lvl="1"/>
            <a:r>
              <a:rPr lang="en-GB" sz="1800" dirty="0" smtClean="0"/>
              <a:t>Explain why the animation or cartoon production is being created, message?, what subject it cover, how will it operate and so on</a:t>
            </a:r>
          </a:p>
          <a:p>
            <a:pPr lvl="1"/>
            <a:r>
              <a:rPr lang="en-GB" sz="1800" dirty="0" smtClean="0"/>
              <a:t>Who are you creating it for - who will watch it / ages / use it / etc...</a:t>
            </a:r>
          </a:p>
          <a:p>
            <a:pPr lvl="1"/>
            <a:r>
              <a:rPr lang="en-GB" sz="1800" dirty="0" smtClean="0"/>
              <a:t>Consider the user constraints (Technical Barriers / Hardware Limitations / Vocabulary issues / etc...)</a:t>
            </a:r>
          </a:p>
          <a:p>
            <a:pPr marL="2428875" lvl="1" indent="-255588">
              <a:buSzPct val="68000"/>
              <a:buNone/>
            </a:pPr>
            <a:endParaRPr lang="en-GB" sz="1600" dirty="0" smtClean="0"/>
          </a:p>
        </p:txBody>
      </p:sp>
      <p:graphicFrame>
        <p:nvGraphicFramePr>
          <p:cNvPr id="5" name="Table 4"/>
          <p:cNvGraphicFramePr>
            <a:graphicFrameLocks noGrp="1"/>
          </p:cNvGraphicFramePr>
          <p:nvPr/>
        </p:nvGraphicFramePr>
        <p:xfrm>
          <a:off x="251520" y="1628800"/>
          <a:ext cx="8640960" cy="1010920"/>
        </p:xfrm>
        <a:graphic>
          <a:graphicData uri="http://schemas.openxmlformats.org/drawingml/2006/table">
            <a:tbl>
              <a:tblPr firstRow="1" bandRow="1">
                <a:tableStyleId>{5C22544A-7EE6-4342-B048-85BDC9FD1C3A}</a:tableStyleId>
              </a:tblPr>
              <a:tblGrid>
                <a:gridCol w="2880320"/>
                <a:gridCol w="2880320"/>
                <a:gridCol w="2880320"/>
              </a:tblGrid>
              <a:tr h="370840">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Eat Healthy</a:t>
                      </a:r>
                      <a:endParaRPr lang="en-GB" b="1" dirty="0">
                        <a:solidFill>
                          <a:schemeClr val="tx1"/>
                        </a:solidFill>
                        <a:latin typeface="Calibri" pitchFamily="34" charset="0"/>
                        <a:cs typeface="Calibri" pitchFamily="34" charset="0"/>
                      </a:endParaRP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Don't take  Drugs</a:t>
                      </a:r>
                    </a:p>
                  </a:txBody>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Stop Look Listen at Roads</a:t>
                      </a:r>
                    </a:p>
                  </a:txBody>
                  <a:tcPr/>
                </a:tc>
              </a:tr>
              <a:tr h="370840">
                <a:tc gridSpan="3">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Obviously you could have a more sophisticated message depending on the audience - Like an advert or remember to tax your motor vehicle, etc...</a:t>
                      </a:r>
                      <a:endParaRPr lang="en-GB" b="1" dirty="0">
                        <a:solidFill>
                          <a:schemeClr val="tx1"/>
                        </a:solidFill>
                        <a:latin typeface="Calibri" pitchFamily="34" charset="0"/>
                        <a:cs typeface="Calibri" pitchFamily="34" charset="0"/>
                      </a:endParaRPr>
                    </a:p>
                  </a:txBody>
                  <a:tcPr/>
                </a:tc>
                <a:tc hMerge="1">
                  <a:txBody>
                    <a:bodyPr/>
                    <a:lstStyle/>
                    <a:p>
                      <a:endParaRPr lang="en-GB" dirty="0"/>
                    </a:p>
                  </a:txBody>
                  <a:tcPr/>
                </a:tc>
                <a:tc hMerge="1">
                  <a:txBody>
                    <a:bodyPr/>
                    <a:lstStyle/>
                    <a:p>
                      <a:endParaRPr lang="en-GB" dirty="0"/>
                    </a:p>
                  </a:txBody>
                  <a:tcPr/>
                </a:tc>
              </a:tr>
            </a:tbl>
          </a:graphicData>
        </a:graphic>
      </p:graphicFrame>
      <p:pic>
        <p:nvPicPr>
          <p:cNvPr id="6" name="Picture 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216000"/>
            <a:ext cx="8244408" cy="620712"/>
          </a:xfrm>
        </p:spPr>
        <p:txBody>
          <a:bodyPr>
            <a:noAutofit/>
          </a:bodyPr>
          <a:lstStyle/>
          <a:p>
            <a:r>
              <a:rPr lang="en-GB" sz="4000" dirty="0" smtClean="0"/>
              <a:t> 1 - Purpose and Audience</a:t>
            </a:r>
            <a:endParaRPr lang="en-GB" sz="4000" dirty="0"/>
          </a:p>
        </p:txBody>
      </p:sp>
      <p:sp>
        <p:nvSpPr>
          <p:cNvPr id="8" name="Round Same Side Corner Rectangle 7">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9" action="ppaction://hlinksldjump"/>
          </p:cNvPr>
          <p:cNvSpPr/>
          <p:nvPr/>
        </p:nvSpPr>
        <p:spPr>
          <a:xfrm>
            <a:off x="32758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9" name="Round Same Side Corner Rectangle 18">
            <a:hlinkClick r:id="rId17"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0" name="Round Same Side Corner Rectangle 19">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1" name="Round Same Side Corner Rectangle 20">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2" name="Round Same Side Corner Rectangle 21">
            <a:hlinkClick r:id="rId20"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3" name="Round Same Side Corner Rectangle 22">
            <a:hlinkClick r:id="rId21"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4282" y="804034"/>
            <a:ext cx="8678198" cy="4929222"/>
          </a:xfrm>
        </p:spPr>
        <p:txBody>
          <a:bodyPr>
            <a:noAutofit/>
          </a:bodyPr>
          <a:lstStyle/>
          <a:p>
            <a:pPr marL="0" indent="0">
              <a:buNone/>
            </a:pPr>
            <a:r>
              <a:rPr lang="en-GB" sz="2000" dirty="0" smtClean="0"/>
              <a:t>Considering the different types of animations that can be created, as discussed in LO1 - Section 3. Below is the types of animations to refresh your memory:</a:t>
            </a:r>
          </a:p>
          <a:p>
            <a:pPr marL="0" indent="0">
              <a:buNone/>
            </a:pPr>
            <a:endParaRPr lang="en-GB" sz="2000" dirty="0" smtClean="0"/>
          </a:p>
          <a:p>
            <a:pPr marL="0" indent="0">
              <a:buNone/>
            </a:pPr>
            <a:endParaRPr lang="en-GB" sz="2000" dirty="0" smtClean="0"/>
          </a:p>
          <a:p>
            <a:pPr marL="0" indent="0">
              <a:buNone/>
            </a:pPr>
            <a:endParaRPr lang="en-GB" sz="2000" dirty="0" smtClean="0"/>
          </a:p>
          <a:p>
            <a:pPr marL="0" indent="0">
              <a:buNone/>
            </a:pPr>
            <a:endParaRPr lang="en-GB" sz="2000" dirty="0" smtClean="0"/>
          </a:p>
          <a:p>
            <a:pPr marL="0" indent="0">
              <a:buNone/>
            </a:pPr>
            <a:endParaRPr lang="en-GB" sz="2000" dirty="0" smtClean="0"/>
          </a:p>
          <a:p>
            <a:pPr marL="0" indent="0">
              <a:buNone/>
            </a:pPr>
            <a:endParaRPr lang="en-GB" sz="2000" dirty="0" smtClean="0"/>
          </a:p>
          <a:p>
            <a:pPr marL="0" indent="0">
              <a:buNone/>
            </a:pPr>
            <a:r>
              <a:rPr lang="en-GB" sz="2000" dirty="0" smtClean="0"/>
              <a:t>Due to limitations, the types of animation we shall be creating are either a </a:t>
            </a:r>
            <a:r>
              <a:rPr lang="en-GB" sz="2000" b="1" dirty="0" smtClean="0"/>
              <a:t>Key Frame or Stop Frame </a:t>
            </a:r>
          </a:p>
          <a:p>
            <a:pPr marL="0" indent="0">
              <a:buNone/>
            </a:pPr>
            <a:r>
              <a:rPr lang="en-GB" sz="2400" b="1" i="1" dirty="0" smtClean="0"/>
              <a:t>------------------------------------------------------------------------------------------</a:t>
            </a:r>
          </a:p>
          <a:p>
            <a:pPr marL="0" indent="0">
              <a:buNone/>
            </a:pPr>
            <a:r>
              <a:rPr lang="en-GB" sz="2000" b="1" i="1" dirty="0" smtClean="0"/>
              <a:t>Task 2 (P6.2)</a:t>
            </a:r>
            <a:r>
              <a:rPr lang="en-GB" sz="2000" b="1" dirty="0" smtClean="0"/>
              <a:t> - </a:t>
            </a:r>
            <a:r>
              <a:rPr lang="en-GB" sz="2000" dirty="0" smtClean="0"/>
              <a:t>Identify the type of animation you will consider for your animation or cartoon production</a:t>
            </a:r>
            <a:endParaRPr lang="en-GB" sz="2000" b="1" dirty="0" smtClean="0"/>
          </a:p>
          <a:p>
            <a:r>
              <a:rPr lang="en-GB" sz="1800" dirty="0" smtClean="0"/>
              <a:t>Explain and Justify the type of animation considered</a:t>
            </a:r>
          </a:p>
          <a:p>
            <a:endParaRPr lang="en-GB" sz="2000" dirty="0" smtClean="0"/>
          </a:p>
          <a:p>
            <a:endParaRPr lang="en-GB" sz="2000" dirty="0" smtClean="0"/>
          </a:p>
          <a:p>
            <a:endParaRPr lang="en-GB" sz="2000" dirty="0" smtClean="0"/>
          </a:p>
          <a:p>
            <a:r>
              <a:rPr lang="en-GB" sz="2000" dirty="0" smtClean="0"/>
              <a:t>- </a:t>
            </a:r>
          </a:p>
          <a:p>
            <a:endParaRPr lang="en-GB" sz="2000" dirty="0" smtClean="0"/>
          </a:p>
        </p:txBody>
      </p:sp>
      <p:pic>
        <p:nvPicPr>
          <p:cNvPr id="5" name="Picture 4"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216000"/>
            <a:ext cx="8265096" cy="620712"/>
          </a:xfrm>
        </p:spPr>
        <p:txBody>
          <a:bodyPr>
            <a:noAutofit/>
          </a:bodyPr>
          <a:lstStyle/>
          <a:p>
            <a:r>
              <a:rPr lang="en-GB" sz="4000" dirty="0" smtClean="0"/>
              <a:t> 2 - Type of Animation</a:t>
            </a:r>
            <a:endParaRPr lang="en-GB" sz="4000" dirty="0"/>
          </a:p>
        </p:txBody>
      </p:sp>
      <p:graphicFrame>
        <p:nvGraphicFramePr>
          <p:cNvPr id="8" name="Table 7"/>
          <p:cNvGraphicFramePr>
            <a:graphicFrameLocks noGrp="1"/>
          </p:cNvGraphicFramePr>
          <p:nvPr/>
        </p:nvGraphicFramePr>
        <p:xfrm>
          <a:off x="251520" y="1484784"/>
          <a:ext cx="8640960" cy="2286000"/>
        </p:xfrm>
        <a:graphic>
          <a:graphicData uri="http://schemas.openxmlformats.org/drawingml/2006/table">
            <a:tbl>
              <a:tblPr firstRow="1" bandRow="1">
                <a:tableStyleId>{5C22544A-7EE6-4342-B048-85BDC9FD1C3A}</a:tableStyleId>
              </a:tblPr>
              <a:tblGrid>
                <a:gridCol w="1728192"/>
                <a:gridCol w="1728192"/>
                <a:gridCol w="1728192"/>
                <a:gridCol w="1728192"/>
                <a:gridCol w="1728192"/>
              </a:tblGrid>
              <a:tr h="144016">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6" action="ppaction://hlinksldjump"/>
                        </a:rPr>
                        <a:t>Zoetrope</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7" action="ppaction://hlinksldjump"/>
                        </a:rPr>
                        <a:t>Cell Animation</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hlinkClick r:id="rId8" action="ppaction://hlinksldjump"/>
                        </a:rPr>
                        <a:t>Stop Motion / Stop Frame</a:t>
                      </a:r>
                      <a:endParaRPr lang="en-GB" sz="1600" b="1" dirty="0" smtClean="0">
                        <a:solidFill>
                          <a:schemeClr val="tx1"/>
                        </a:solidFill>
                        <a:latin typeface="Calibri" pitchFamily="34" charset="0"/>
                        <a:cs typeface="Calibri" pitchFamily="34" charset="0"/>
                      </a:endParaRP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Puppet </a:t>
                      </a: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Clay </a:t>
                      </a: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Model</a:t>
                      </a: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Object </a:t>
                      </a: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Graphic</a:t>
                      </a:r>
                    </a:p>
                    <a:p>
                      <a:pPr marL="342900" lvl="0" indent="-342900">
                        <a:buFont typeface="Arial" pitchFamily="34" charset="0"/>
                        <a:buChar char="•"/>
                      </a:pPr>
                      <a:r>
                        <a:rPr lang="en-GB" sz="1600" b="1" i="0" dirty="0" smtClean="0">
                          <a:solidFill>
                            <a:schemeClr val="tx1"/>
                          </a:solidFill>
                          <a:latin typeface="Calibri" pitchFamily="34" charset="0"/>
                          <a:cs typeface="Calibri" pitchFamily="34" charset="0"/>
                        </a:rPr>
                        <a:t>Pixilation</a:t>
                      </a:r>
                    </a:p>
                    <a:p>
                      <a:pPr marL="342900" lvl="0" indent="-342900">
                        <a:buFont typeface="Arial" pitchFamily="34" charset="0"/>
                        <a:buChar char="•"/>
                      </a:pPr>
                      <a:r>
                        <a:rPr kumimoji="0" lang="en-GB" sz="1600" b="1" i="0" kern="1200" dirty="0" err="1" smtClean="0">
                          <a:solidFill>
                            <a:schemeClr val="tx1"/>
                          </a:solidFill>
                          <a:latin typeface="Calibri" pitchFamily="34" charset="0"/>
                          <a:ea typeface="+mn-ea"/>
                          <a:cs typeface="Calibri" pitchFamily="34" charset="0"/>
                        </a:rPr>
                        <a:t>Rotoscoping</a:t>
                      </a:r>
                      <a:r>
                        <a:rPr kumimoji="0" lang="en-GB" sz="1600" b="1" i="0" kern="1200" dirty="0" smtClean="0">
                          <a:solidFill>
                            <a:schemeClr val="tx1"/>
                          </a:solidFill>
                          <a:latin typeface="Calibri" pitchFamily="34" charset="0"/>
                          <a:ea typeface="+mn-ea"/>
                          <a:cs typeface="Calibri" pitchFamily="34" charset="0"/>
                        </a:rPr>
                        <a:t> </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9" action="ppaction://hlinksldjump"/>
                        </a:rPr>
                        <a:t>CGI</a:t>
                      </a:r>
                      <a:endParaRPr lang="en-GB" sz="1600" b="1" dirty="0" smtClean="0">
                        <a:solidFill>
                          <a:schemeClr val="tx1"/>
                        </a:solidFill>
                        <a:latin typeface="Calibri" pitchFamily="34" charset="0"/>
                        <a:cs typeface="Calibri" pitchFamily="34" charset="0"/>
                      </a:endParaRPr>
                    </a:p>
                    <a:p>
                      <a:pPr marL="342900" marR="0" lvl="1" indent="-342900" algn="ctr" defTabSz="914400" rtl="0" eaLnBrk="1" fontAlgn="auto" latinLnBrk="0" hangingPunct="1">
                        <a:lnSpc>
                          <a:spcPct val="100000"/>
                        </a:lnSpc>
                        <a:spcBef>
                          <a:spcPts val="0"/>
                        </a:spcBef>
                        <a:spcAft>
                          <a:spcPts val="0"/>
                        </a:spcAft>
                        <a:buClrTx/>
                        <a:buSzTx/>
                        <a:buFont typeface="Arial" pitchFamily="34" charset="0"/>
                        <a:buChar char="•"/>
                        <a:tabLst/>
                        <a:defRPr/>
                      </a:pPr>
                      <a:r>
                        <a:rPr lang="en-GB" sz="1600" b="1" dirty="0" smtClean="0">
                          <a:solidFill>
                            <a:schemeClr val="tx1"/>
                          </a:solidFill>
                          <a:latin typeface="Calibri" pitchFamily="34" charset="0"/>
                          <a:cs typeface="Calibri" pitchFamily="34" charset="0"/>
                        </a:rPr>
                        <a:t>2D Rendering</a:t>
                      </a:r>
                    </a:p>
                    <a:p>
                      <a:pPr marL="342900" marR="0" lvl="1" indent="-342900" algn="ctr" defTabSz="914400" rtl="0" eaLnBrk="1" fontAlgn="auto" latinLnBrk="0" hangingPunct="1">
                        <a:lnSpc>
                          <a:spcPct val="100000"/>
                        </a:lnSpc>
                        <a:spcBef>
                          <a:spcPts val="0"/>
                        </a:spcBef>
                        <a:spcAft>
                          <a:spcPts val="0"/>
                        </a:spcAft>
                        <a:buClrTx/>
                        <a:buSzTx/>
                        <a:buFont typeface="Arial" pitchFamily="34" charset="0"/>
                        <a:buChar char="•"/>
                        <a:tabLst/>
                        <a:defRPr/>
                      </a:pPr>
                      <a:r>
                        <a:rPr lang="en-GB" sz="1600" b="1" dirty="0" smtClean="0">
                          <a:solidFill>
                            <a:schemeClr val="tx1"/>
                          </a:solidFill>
                          <a:latin typeface="Calibri" pitchFamily="34" charset="0"/>
                          <a:cs typeface="Calibri" pitchFamily="34" charset="0"/>
                        </a:rPr>
                        <a:t>3D Rendering</a:t>
                      </a:r>
                    </a:p>
                    <a:p>
                      <a:pPr algn="ct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hlinkClick r:id="rId10" action="ppaction://hlinksldjump"/>
                        </a:rPr>
                        <a:t>Flipbooks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9" name="Round Same Side Corner Rectangle 8">
            <a:hlinkClick r:id="rId11"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0" name="Round Same Side Corner Rectangle 9">
            <a:hlinkClick r:id="rId12"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1" name="Round Same Side Corner Rectangle 10">
            <a:hlinkClick r:id="rId13"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2" name="Round Same Side Corner Rectangle 11">
            <a:hlinkClick r:id="rId14"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3" name="Round Same Side Corner Rectangle 12">
            <a:hlinkClick r:id="rId15" action="ppaction://hlinksldjump"/>
          </p:cNvPr>
          <p:cNvSpPr/>
          <p:nvPr/>
        </p:nvSpPr>
        <p:spPr>
          <a:xfrm>
            <a:off x="36358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4" name="Round Same Side Corner Rectangle 13">
            <a:hlinkClick r:id="rId16"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5" name="Round Same Side Corner Rectangle 14">
            <a:hlinkClick r:id="rId17"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6" name="Round Same Side Corner Rectangle 15">
            <a:hlinkClick r:id="rId18"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7" name="Round Same Side Corner Rectangle 16">
            <a:hlinkClick r:id="rId19"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8" name="Round Same Side Corner Rectangle 17">
            <a:hlinkClick r:id="rId20"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9" name="Round Same Side Corner Rectangle 18">
            <a:hlinkClick r:id="rId21"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20" name="Round Same Side Corner Rectangle 19">
            <a:hlinkClick r:id="rId22"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1" name="Round Same Side Corner Rectangle 20">
            <a:hlinkClick r:id="rId23"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2" name="Round Same Side Corner Rectangle 21">
            <a:hlinkClick r:id="rId24"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3" name="Round Same Side Corner Rectangle 22">
            <a:hlinkClick r:id="rId25"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4" name="Round Same Side Corner Rectangle 23">
            <a:hlinkClick r:id="rId26"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0794" y="836712"/>
            <a:ext cx="8497670" cy="6000792"/>
          </a:xfrm>
        </p:spPr>
        <p:txBody>
          <a:bodyPr>
            <a:noAutofit/>
          </a:bodyPr>
          <a:lstStyle/>
          <a:p>
            <a:pPr marL="0" indent="0">
              <a:buNone/>
            </a:pPr>
            <a:r>
              <a:rPr lang="en-GB" sz="2000" b="1" i="1" dirty="0" smtClean="0"/>
              <a:t>Task 3 (P6.3)</a:t>
            </a:r>
            <a:r>
              <a:rPr lang="en-GB" sz="2000" dirty="0" smtClean="0"/>
              <a:t> - Describe the content / storyline of your animation or cartoon production </a:t>
            </a:r>
          </a:p>
          <a:p>
            <a:r>
              <a:rPr lang="en-GB" sz="1800" dirty="0" smtClean="0"/>
              <a:t>Cover all of the </a:t>
            </a:r>
            <a:r>
              <a:rPr lang="en-GB" sz="1800" b="1" dirty="0" smtClean="0"/>
              <a:t>ideas for the content / storyline </a:t>
            </a:r>
            <a:r>
              <a:rPr lang="en-GB" sz="1800" dirty="0" smtClean="0"/>
              <a:t>you will cover within your animation or cartoon production</a:t>
            </a:r>
          </a:p>
          <a:p>
            <a:r>
              <a:rPr lang="en-GB" sz="1800" dirty="0" smtClean="0"/>
              <a:t>Consider the </a:t>
            </a:r>
            <a:r>
              <a:rPr lang="en-GB" sz="1800" b="1" dirty="0" smtClean="0"/>
              <a:t>key features (</a:t>
            </a:r>
            <a:r>
              <a:rPr lang="en-GB" sz="1800" dirty="0" smtClean="0"/>
              <a:t>Voice, transparency, key frames, transitions, sound or music overlays, fades, use of filters, subtitles, blurb, logo watermark)</a:t>
            </a:r>
            <a:endParaRPr lang="en-GB" sz="1800" b="1" dirty="0" smtClean="0"/>
          </a:p>
          <a:p>
            <a:r>
              <a:rPr lang="en-GB" sz="1800" dirty="0" smtClean="0"/>
              <a:t>Consider the </a:t>
            </a:r>
            <a:r>
              <a:rPr lang="en-GB" sz="1800" b="1" dirty="0" smtClean="0"/>
              <a:t>message/information</a:t>
            </a:r>
            <a:r>
              <a:rPr lang="en-GB" sz="1800" dirty="0" smtClean="0"/>
              <a:t> you are going to cover (moral theme, use of emotion, being business like, futuristic, use of appeal, personality, other interest)</a:t>
            </a:r>
          </a:p>
          <a:p>
            <a:r>
              <a:rPr lang="en-GB" sz="1800" dirty="0" smtClean="0"/>
              <a:t>Consider how you will </a:t>
            </a:r>
            <a:r>
              <a:rPr lang="en-GB" sz="1800" b="1" dirty="0" smtClean="0"/>
              <a:t>meet the needs of the purpose and audience </a:t>
            </a:r>
            <a:r>
              <a:rPr lang="en-GB" sz="1800" dirty="0" smtClean="0"/>
              <a:t>for the overall product (in terms of personality, appeal, professionalism, what age are they, what do they want from it, entertainment vs. Business like)</a:t>
            </a:r>
          </a:p>
          <a:p>
            <a:r>
              <a:rPr lang="en-GB" sz="1800" b="1" dirty="0" smtClean="0"/>
              <a:t>How is it going to be presented (</a:t>
            </a:r>
            <a:r>
              <a:rPr lang="en-GB" sz="1800" dirty="0" smtClean="0"/>
              <a:t>describe the place it will be seen, the website, the concert, the school, why do they need it, how will it benefit the company to have it there, how long will it be there)</a:t>
            </a:r>
            <a:endParaRPr lang="en-GB" sz="1800" b="1" dirty="0" smtClean="0"/>
          </a:p>
          <a:p>
            <a:r>
              <a:rPr lang="en-GB" sz="2400" b="1" dirty="0" smtClean="0"/>
              <a:t>Functionality of the content </a:t>
            </a:r>
            <a:r>
              <a:rPr lang="en-GB" sz="2400" dirty="0" smtClean="0"/>
              <a:t>- i.e. how is it going to work</a:t>
            </a:r>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200" b="1" smtClean="0">
                <a:latin typeface="Calibri" pitchFamily="34" charset="0"/>
                <a:cs typeface="Calibri" pitchFamily="34" charset="0"/>
              </a:rPr>
              <a:t>LO3</a:t>
            </a:r>
            <a:endParaRPr lang="en-GB" sz="1400" b="1" dirty="0">
              <a:latin typeface="Calibri" pitchFamily="34" charset="0"/>
              <a:cs typeface="Calibri" pitchFamily="34" charset="0"/>
            </a:endParaRPr>
          </a:p>
        </p:txBody>
      </p:sp>
      <p:sp>
        <p:nvSpPr>
          <p:cNvPr id="2" name="Title 1"/>
          <p:cNvSpPr>
            <a:spLocks noGrp="1"/>
          </p:cNvSpPr>
          <p:nvPr>
            <p:ph type="title"/>
          </p:nvPr>
        </p:nvSpPr>
        <p:spPr>
          <a:xfrm>
            <a:off x="0" y="116632"/>
            <a:ext cx="8498240" cy="864096"/>
          </a:xfrm>
        </p:spPr>
        <p:txBody>
          <a:bodyPr>
            <a:noAutofit/>
          </a:bodyPr>
          <a:lstStyle/>
          <a:p>
            <a:r>
              <a:rPr lang="en-GB" sz="3600" dirty="0" smtClean="0"/>
              <a:t> 3</a:t>
            </a:r>
            <a:r>
              <a:rPr lang="en-GB" sz="3600" b="1" dirty="0" smtClean="0"/>
              <a:t> - Animation Content / Storyline</a:t>
            </a:r>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Scenario</a:t>
            </a:r>
            <a:endParaRPr lang="en-GB" sz="14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Criteria</a:t>
            </a:r>
            <a:endParaRPr lang="en-GB" sz="12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smtClean="0">
                <a:latin typeface="Calibri" pitchFamily="34" charset="0"/>
                <a:cs typeface="Calibri" pitchFamily="34" charset="0"/>
              </a:rPr>
              <a:t>Tasks</a:t>
            </a:r>
            <a:endParaRPr lang="en-GB" sz="12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1</a:t>
            </a:r>
            <a:endParaRPr lang="en-GB" sz="12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2</a:t>
            </a:r>
            <a:endParaRPr lang="en-GB" sz="12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200" b="1" dirty="0" smtClean="0">
                <a:latin typeface="Calibri" pitchFamily="34" charset="0"/>
                <a:cs typeface="Calibri" pitchFamily="34" charset="0"/>
              </a:rPr>
              <a:t>3</a:t>
            </a:r>
            <a:endParaRPr lang="en-GB" sz="12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4</a:t>
            </a:r>
            <a:endParaRPr lang="en-GB" sz="12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Assessment</a:t>
            </a:r>
            <a:endParaRPr lang="en-GB" sz="12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5</a:t>
            </a:r>
            <a:endParaRPr lang="en-GB" sz="12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6</a:t>
            </a:r>
            <a:endParaRPr lang="en-GB" sz="12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7</a:t>
            </a:r>
            <a:endParaRPr lang="en-GB" sz="12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8</a:t>
            </a:r>
            <a:endParaRPr lang="en-GB" sz="12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9</a:t>
            </a:r>
            <a:endParaRPr lang="en-GB" sz="12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10</a:t>
            </a:r>
            <a:endParaRPr lang="en-GB" sz="12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11</a:t>
            </a:r>
            <a:endParaRPr lang="en-GB" sz="12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latin typeface="Calibri" pitchFamily="34" charset="0"/>
                <a:cs typeface="Calibri" pitchFamily="34" charset="0"/>
              </a:rPr>
              <a:t>12</a:t>
            </a:r>
            <a:endParaRPr lang="en-GB" sz="12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76042"/>
            <a:ext cx="8892480" cy="5649302"/>
          </a:xfrm>
        </p:spPr>
        <p:txBody>
          <a:bodyPr>
            <a:noAutofit/>
          </a:bodyPr>
          <a:lstStyle/>
          <a:p>
            <a:pPr marL="0" indent="0">
              <a:buNone/>
            </a:pPr>
            <a:r>
              <a:rPr lang="en-GB" sz="2000" dirty="0" smtClean="0"/>
              <a:t>Based on the content / storyline of the animation or cartoon	               production, character(s) need to be established. </a:t>
            </a:r>
          </a:p>
          <a:p>
            <a:pPr marL="0" indent="0">
              <a:buNone/>
            </a:pPr>
            <a:endParaRPr lang="en-GB" sz="1100" b="1" dirty="0" smtClean="0"/>
          </a:p>
          <a:p>
            <a:r>
              <a:rPr lang="en-GB" sz="2000" b="1" i="1" dirty="0" smtClean="0"/>
              <a:t>Task 4 (P6.4)</a:t>
            </a:r>
            <a:r>
              <a:rPr lang="en-GB" sz="2000" dirty="0" smtClean="0"/>
              <a:t> - Describe the character(s) or objects for your animation or cartoon production, with detailed sketches This can include rough sketches of your character(s)</a:t>
            </a:r>
          </a:p>
          <a:p>
            <a:pPr lvl="1"/>
            <a:r>
              <a:rPr lang="en-GB" sz="2000" dirty="0" smtClean="0"/>
              <a:t>Face</a:t>
            </a:r>
          </a:p>
          <a:p>
            <a:pPr lvl="1"/>
            <a:r>
              <a:rPr lang="en-GB" sz="2000" dirty="0" smtClean="0"/>
              <a:t>Body</a:t>
            </a:r>
          </a:p>
          <a:p>
            <a:pPr lvl="1"/>
            <a:r>
              <a:rPr lang="en-GB" sz="2000" dirty="0" smtClean="0"/>
              <a:t>Added equipment/Clothing</a:t>
            </a:r>
          </a:p>
          <a:p>
            <a:pPr lvl="1"/>
            <a:r>
              <a:rPr lang="en-GB" sz="2000" dirty="0" smtClean="0"/>
              <a:t>Personality</a:t>
            </a:r>
          </a:p>
          <a:p>
            <a:pPr lvl="1"/>
            <a:r>
              <a:rPr lang="en-GB" sz="2000" dirty="0" smtClean="0"/>
              <a:t>Interaction</a:t>
            </a:r>
          </a:p>
          <a:p>
            <a:pPr lvl="1"/>
            <a:r>
              <a:rPr lang="en-GB" sz="2000" dirty="0" smtClean="0"/>
              <a:t>Inferred history</a:t>
            </a:r>
          </a:p>
          <a:p>
            <a:pPr lvl="1"/>
            <a:r>
              <a:rPr lang="en-GB" sz="1600" b="1" dirty="0" smtClean="0"/>
              <a:t>Pass</a:t>
            </a:r>
            <a:r>
              <a:rPr lang="en-GB" sz="1600" dirty="0" smtClean="0"/>
              <a:t> – Briefly description of character(s) identified</a:t>
            </a:r>
          </a:p>
          <a:p>
            <a:pPr lvl="1"/>
            <a:r>
              <a:rPr lang="en-GB" sz="1600" b="1" dirty="0" smtClean="0"/>
              <a:t>Merit – </a:t>
            </a:r>
            <a:r>
              <a:rPr lang="en-GB" sz="1600" dirty="0" smtClean="0"/>
              <a:t>Detailed description of character(s) illustrated, with sketches</a:t>
            </a:r>
          </a:p>
          <a:p>
            <a:pPr lvl="1"/>
            <a:r>
              <a:rPr lang="en-GB" sz="1600" b="1" dirty="0" smtClean="0"/>
              <a:t>Distinction – </a:t>
            </a:r>
            <a:r>
              <a:rPr lang="en-GB" sz="1600" dirty="0" smtClean="0"/>
              <a:t>Thorough description of the character(s) illustrated, with detailed sketches</a:t>
            </a:r>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pic>
        <p:nvPicPr>
          <p:cNvPr id="6" name="Picture 2" descr="http://www.disneylicious.com/i_02/pixar_luxo_500.jpg">
            <a:hlinkClick r:id="rId6"/>
          </p:cNvPr>
          <p:cNvPicPr>
            <a:picLocks noChangeAspect="1" noChangeArrowheads="1"/>
          </p:cNvPicPr>
          <p:nvPr/>
        </p:nvPicPr>
        <p:blipFill>
          <a:blip r:embed="rId7" cstate="print"/>
          <a:srcRect/>
          <a:stretch>
            <a:fillRect/>
          </a:stretch>
        </p:blipFill>
        <p:spPr bwMode="auto">
          <a:xfrm>
            <a:off x="7524328" y="-27384"/>
            <a:ext cx="1619672" cy="1214755"/>
          </a:xfrm>
          <a:prstGeom prst="rect">
            <a:avLst/>
          </a:prstGeom>
          <a:noFill/>
        </p:spPr>
      </p:pic>
      <p:sp>
        <p:nvSpPr>
          <p:cNvPr id="7" name="TextBox 6"/>
          <p:cNvSpPr txBox="1"/>
          <p:nvPr/>
        </p:nvSpPr>
        <p:spPr>
          <a:xfrm>
            <a:off x="6804248" y="1124744"/>
            <a:ext cx="2339752" cy="523220"/>
          </a:xfrm>
          <a:prstGeom prst="rect">
            <a:avLst/>
          </a:prstGeom>
          <a:noFill/>
          <a:ln>
            <a:solidFill>
              <a:schemeClr val="accent1"/>
            </a:solidFill>
          </a:ln>
        </p:spPr>
        <p:txBody>
          <a:bodyPr wrap="square" rtlCol="0">
            <a:spAutoFit/>
          </a:bodyPr>
          <a:lstStyle/>
          <a:p>
            <a:pPr algn="r"/>
            <a:r>
              <a:rPr lang="en-GB" sz="1400" dirty="0" smtClean="0">
                <a:latin typeface="Calibri" pitchFamily="34" charset="0"/>
                <a:cs typeface="Calibri" pitchFamily="34" charset="0"/>
              </a:rPr>
              <a:t>Pixar can conjure personality out of everyday objects</a:t>
            </a:r>
            <a:endParaRPr lang="en-GB" sz="1400" dirty="0">
              <a:latin typeface="Calibri" pitchFamily="34" charset="0"/>
              <a:cs typeface="Calibri" pitchFamily="34" charset="0"/>
            </a:endParaRPr>
          </a:p>
        </p:txBody>
      </p:sp>
      <p:sp>
        <p:nvSpPr>
          <p:cNvPr id="3" name="Title 2"/>
          <p:cNvSpPr>
            <a:spLocks noGrp="1"/>
          </p:cNvSpPr>
          <p:nvPr>
            <p:ph type="title"/>
          </p:nvPr>
        </p:nvSpPr>
        <p:spPr>
          <a:xfrm>
            <a:off x="0" y="188640"/>
            <a:ext cx="8686800" cy="720080"/>
          </a:xfrm>
        </p:spPr>
        <p:txBody>
          <a:bodyPr>
            <a:noAutofit/>
          </a:bodyPr>
          <a:lstStyle/>
          <a:p>
            <a:r>
              <a:rPr lang="en-GB" sz="4000" dirty="0" smtClean="0"/>
              <a:t> 4 - Animation Character(s)</a:t>
            </a:r>
            <a:endParaRPr lang="en-GB" sz="4000" dirty="0"/>
          </a:p>
        </p:txBody>
      </p:sp>
      <p:sp>
        <p:nvSpPr>
          <p:cNvPr id="8" name="Round Same Side Corner Rectangle 7">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2" name="Round Same Side Corner Rectangle 21">
            <a:hlinkClick r:id="rId22"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3" name="Round Same Side Corner Rectangle 22">
            <a:hlinkClick r:id="rId23"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 name="Picture 1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pic>
        <p:nvPicPr>
          <p:cNvPr id="34" name="Picture 3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3" name="Content Placeholder 2"/>
          <p:cNvSpPr>
            <a:spLocks noGrp="1"/>
          </p:cNvSpPr>
          <p:nvPr>
            <p:ph idx="1"/>
          </p:nvPr>
        </p:nvSpPr>
        <p:spPr>
          <a:xfrm>
            <a:off x="179512" y="764704"/>
            <a:ext cx="8784976" cy="5832648"/>
          </a:xfrm>
        </p:spPr>
        <p:txBody>
          <a:bodyPr>
            <a:noAutofit/>
          </a:bodyPr>
          <a:lstStyle/>
          <a:p>
            <a:pPr marL="0" indent="0">
              <a:spcBef>
                <a:spcPts val="0"/>
              </a:spcBef>
              <a:buNone/>
            </a:pPr>
            <a:r>
              <a:rPr lang="en-GB" sz="1800" b="1" i="1" dirty="0" smtClean="0"/>
              <a:t>Assessment Outcome - M1</a:t>
            </a:r>
          </a:p>
          <a:p>
            <a:pPr marL="0" indent="0">
              <a:buNone/>
            </a:pPr>
            <a:r>
              <a:rPr lang="en-GB" sz="1600" b="1" i="1" dirty="0" smtClean="0"/>
              <a:t>Task 6 (M1.1)</a:t>
            </a:r>
            <a:r>
              <a:rPr lang="en-GB" sz="1600" b="1" dirty="0" smtClean="0"/>
              <a:t> - </a:t>
            </a:r>
            <a:r>
              <a:rPr lang="en-GB" sz="1600" dirty="0" smtClean="0"/>
              <a:t>Discus the history of </a:t>
            </a:r>
            <a:r>
              <a:rPr lang="en-GB" sz="1600" b="1" u="sng" dirty="0" smtClean="0"/>
              <a:t>5</a:t>
            </a:r>
            <a:r>
              <a:rPr lang="en-GB" sz="1600" dirty="0" smtClean="0"/>
              <a:t> studios and their well known animated films/movies</a:t>
            </a:r>
          </a:p>
          <a:p>
            <a:pPr marL="0" indent="0">
              <a:buNone/>
            </a:pPr>
            <a:r>
              <a:rPr lang="en-GB" sz="1600" b="1" i="1" dirty="0" smtClean="0"/>
              <a:t>Task 8 (M1.2)</a:t>
            </a:r>
            <a:r>
              <a:rPr lang="en-GB" sz="1600" b="1" dirty="0" smtClean="0"/>
              <a:t> - </a:t>
            </a:r>
            <a:r>
              <a:rPr lang="en-GB" sz="1600" dirty="0" smtClean="0"/>
              <a:t>Discus </a:t>
            </a:r>
            <a:r>
              <a:rPr lang="en-GB" sz="1600" b="1" u="sng" dirty="0" smtClean="0"/>
              <a:t>5</a:t>
            </a:r>
            <a:r>
              <a:rPr lang="en-GB" sz="1600" dirty="0" smtClean="0"/>
              <a:t> different animators and their creations exploring their talent set and route into the industry</a:t>
            </a:r>
          </a:p>
          <a:p>
            <a:pPr marL="0" lvl="0" indent="0">
              <a:buNone/>
            </a:pPr>
            <a:endParaRPr lang="en-GB" sz="1600" dirty="0" smtClean="0"/>
          </a:p>
          <a:p>
            <a:pPr marL="0" indent="0">
              <a:buNone/>
            </a:pPr>
            <a:r>
              <a:rPr lang="en-GB" sz="1800" b="1" i="1" dirty="0" smtClean="0"/>
              <a:t>Assessment Outcome - M2</a:t>
            </a:r>
          </a:p>
          <a:p>
            <a:pPr marL="0" indent="0">
              <a:buNone/>
            </a:pPr>
            <a:r>
              <a:rPr lang="en-GB" sz="1600" b="1" i="1" dirty="0" smtClean="0"/>
              <a:t>Task 3 (M2)</a:t>
            </a:r>
            <a:r>
              <a:rPr lang="en-GB" sz="1600" b="1" dirty="0" smtClean="0"/>
              <a:t> - </a:t>
            </a:r>
            <a:r>
              <a:rPr lang="en-GB" sz="1600" dirty="0" smtClean="0"/>
              <a:t>Describe the benefits of using animation within media for the different industries covered in Task 2</a:t>
            </a:r>
          </a:p>
          <a:p>
            <a:pPr marL="0" indent="0">
              <a:buNone/>
            </a:pPr>
            <a:endParaRPr lang="en-GB" sz="1600" dirty="0" smtClean="0"/>
          </a:p>
          <a:p>
            <a:pPr marL="0" indent="0">
              <a:buNone/>
            </a:pPr>
            <a:r>
              <a:rPr lang="en-GB" sz="1800" b="1" i="1" dirty="0" smtClean="0"/>
              <a:t>Assessment Outcome - D1</a:t>
            </a:r>
            <a:endParaRPr lang="en-GB" sz="1600" dirty="0" smtClean="0"/>
          </a:p>
          <a:p>
            <a:pPr marL="0" indent="0">
              <a:buNone/>
            </a:pPr>
            <a:r>
              <a:rPr lang="en-GB" sz="1600" b="1" i="1" dirty="0" smtClean="0"/>
              <a:t>Task 7 (D1.1)</a:t>
            </a:r>
            <a:r>
              <a:rPr lang="en-GB" sz="1600" b="1" dirty="0" smtClean="0"/>
              <a:t> - </a:t>
            </a:r>
            <a:r>
              <a:rPr lang="en-GB" sz="1600" dirty="0" smtClean="0"/>
              <a:t>Compare the different styles used for the animations created by the range of studios covered in Task 6</a:t>
            </a:r>
          </a:p>
          <a:p>
            <a:pPr marL="0" indent="0">
              <a:buNone/>
            </a:pPr>
            <a:r>
              <a:rPr lang="en-GB" sz="1600" b="1" i="1" dirty="0" smtClean="0"/>
              <a:t>Task 9 (D1.2)</a:t>
            </a:r>
            <a:r>
              <a:rPr lang="en-GB" sz="1600" b="1" dirty="0" smtClean="0"/>
              <a:t> - </a:t>
            </a:r>
            <a:r>
              <a:rPr lang="en-GB" sz="1600" dirty="0" smtClean="0"/>
              <a:t>Compare the different styles used for the animations created by the range of animators covered in Task 8</a:t>
            </a:r>
          </a:p>
        </p:txBody>
      </p:sp>
      <p:sp>
        <p:nvSpPr>
          <p:cNvPr id="2" name="Title 1"/>
          <p:cNvSpPr>
            <a:spLocks noGrp="1"/>
          </p:cNvSpPr>
          <p:nvPr>
            <p:ph type="title"/>
          </p:nvPr>
        </p:nvSpPr>
        <p:spPr>
          <a:xfrm>
            <a:off x="0" y="332656"/>
            <a:ext cx="8481120" cy="432048"/>
          </a:xfrm>
        </p:spPr>
        <p:txBody>
          <a:bodyPr>
            <a:noAutofit/>
          </a:bodyPr>
          <a:lstStyle/>
          <a:p>
            <a:r>
              <a:rPr lang="en-GB" sz="4000" b="1" dirty="0" smtClean="0"/>
              <a:t> </a:t>
            </a:r>
            <a:r>
              <a:rPr lang="en-GB" sz="4000" b="1" smtClean="0"/>
              <a:t>Assessment Tasks</a:t>
            </a:r>
            <a:endParaRPr lang="en-US" sz="4000" b="1" dirty="0"/>
          </a:p>
        </p:txBody>
      </p:sp>
      <p:sp>
        <p:nvSpPr>
          <p:cNvPr id="17" name="Round Same Side Corner Rectangle 1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7" name="Round Same Side Corner Rectangle 6">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8" name="Round Same Side Corner Rectangle 7">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9" name="Round Same Side Corner Rectangle 8">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0" name="Round Same Side Corner Rectangle 9">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1" name="Round Same Side Corner Rectangle 10">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2" name="Round Same Side Corner Rectangle 11">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3" name="Round Same Side Corner Rectangle 12">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4" name="Round Same Side Corner Rectangle 13">
            <a:hlinkClick r:id="rId13" action="ppaction://hlinksldjump"/>
          </p:cNvPr>
          <p:cNvSpPr/>
          <p:nvPr/>
        </p:nvSpPr>
        <p:spPr>
          <a:xfrm>
            <a:off x="5796136" y="0"/>
            <a:ext cx="1152128"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5" name="Round Same Side Corner Rectangle 14">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8" name="Round Same Side Corner Rectangle 17">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9" name="Round Same Side Corner Rectangle 18">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pic>
        <p:nvPicPr>
          <p:cNvPr id="20" name="Content Placeholder 20" descr="left.gif">
            <a:hlinkClick r:id="rId13" action="ppaction://hlinksldjump"/>
          </p:cNvPr>
          <p:cNvPicPr>
            <a:picLocks noChangeAspect="1"/>
          </p:cNvPicPr>
          <p:nvPr/>
        </p:nvPicPr>
        <p:blipFill>
          <a:blip r:embed="rId17" cstate="print"/>
          <a:stretch>
            <a:fillRect/>
          </a:stretch>
        </p:blipFill>
        <p:spPr>
          <a:xfrm>
            <a:off x="8388424" y="6504384"/>
            <a:ext cx="381000" cy="381000"/>
          </a:xfrm>
          <a:prstGeom prst="rect">
            <a:avLst/>
          </a:prstGeom>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876042"/>
            <a:ext cx="8640960" cy="5433278"/>
          </a:xfrm>
        </p:spPr>
        <p:txBody>
          <a:bodyPr>
            <a:noAutofit/>
          </a:bodyPr>
          <a:lstStyle/>
          <a:p>
            <a:pPr marL="0" indent="0">
              <a:buNone/>
            </a:pPr>
            <a:r>
              <a:rPr lang="en-GB" sz="2000" dirty="0" smtClean="0"/>
              <a:t>Based on the content / storyline of the animation or cartoon	               production, character(s) need to be established. </a:t>
            </a:r>
          </a:p>
          <a:p>
            <a:pPr marL="0" indent="0">
              <a:buNone/>
            </a:pPr>
            <a:r>
              <a:rPr lang="en-GB" sz="2400" b="1" dirty="0" smtClean="0"/>
              <a:t>-------------------------------------------------------------------------</a:t>
            </a:r>
            <a:endParaRPr lang="en-GB" sz="1800" dirty="0" smtClean="0"/>
          </a:p>
          <a:p>
            <a:pPr marL="0" indent="0">
              <a:buNone/>
            </a:pPr>
            <a:r>
              <a:rPr lang="en-GB" sz="2400" b="1" i="1" dirty="0" smtClean="0"/>
              <a:t>Task 5 (P6.5)</a:t>
            </a:r>
            <a:r>
              <a:rPr lang="en-GB" sz="2400" b="1" dirty="0" smtClean="0"/>
              <a:t> - </a:t>
            </a:r>
            <a:r>
              <a:rPr lang="en-GB" sz="2400" dirty="0" smtClean="0"/>
              <a:t>For each character, you need to identify the character functions and personality</a:t>
            </a:r>
          </a:p>
          <a:p>
            <a:r>
              <a:rPr lang="en-GB" sz="2000" dirty="0" smtClean="0"/>
              <a:t>Sketch and explain your characters personality </a:t>
            </a:r>
          </a:p>
          <a:p>
            <a:r>
              <a:rPr lang="en-GB" sz="2000" dirty="0" smtClean="0"/>
              <a:t>Explain the character’s narrative, background story - describe their particular traits</a:t>
            </a:r>
          </a:p>
          <a:p>
            <a:r>
              <a:rPr lang="en-GB" sz="2000" dirty="0" smtClean="0"/>
              <a:t>Explain why they have developed as they have - why do they look as they do - justify the character in relation to the story</a:t>
            </a:r>
          </a:p>
          <a:p>
            <a:r>
              <a:rPr lang="en-GB" sz="2000" dirty="0" smtClean="0"/>
              <a:t>Professionalism in the development process (progression from initial sketches through character development to final drawings displays a well-rounded character that displays a </a:t>
            </a:r>
            <a:r>
              <a:rPr lang="en-GB" sz="2000" b="1" dirty="0" smtClean="0"/>
              <a:t>range</a:t>
            </a:r>
            <a:r>
              <a:rPr lang="en-GB" sz="2000" dirty="0" smtClean="0"/>
              <a:t> of </a:t>
            </a:r>
            <a:r>
              <a:rPr lang="en-GB" sz="2000" b="1" dirty="0" smtClean="0"/>
              <a:t>expression</a:t>
            </a:r>
            <a:r>
              <a:rPr lang="en-GB" sz="2000" dirty="0" smtClean="0"/>
              <a:t> and </a:t>
            </a:r>
            <a:r>
              <a:rPr lang="en-GB" sz="2000" b="1" dirty="0" smtClean="0"/>
              <a:t>emotions</a:t>
            </a:r>
            <a:r>
              <a:rPr lang="en-GB" sz="2000" dirty="0" smtClean="0"/>
              <a:t>)</a:t>
            </a:r>
          </a:p>
          <a:p>
            <a:pPr marL="896938" indent="-255588"/>
            <a:r>
              <a:rPr lang="en-GB" sz="2000" dirty="0" smtClean="0"/>
              <a:t>Remember technical ability is more important than artistic prowess</a:t>
            </a:r>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pic>
        <p:nvPicPr>
          <p:cNvPr id="6" name="Picture 2" descr="http://www.disneylicious.com/i_02/pixar_luxo_500.jpg">
            <a:hlinkClick r:id="rId6"/>
          </p:cNvPr>
          <p:cNvPicPr>
            <a:picLocks noChangeAspect="1" noChangeArrowheads="1"/>
          </p:cNvPicPr>
          <p:nvPr/>
        </p:nvPicPr>
        <p:blipFill>
          <a:blip r:embed="rId7" cstate="print"/>
          <a:srcRect/>
          <a:stretch>
            <a:fillRect/>
          </a:stretch>
        </p:blipFill>
        <p:spPr bwMode="auto">
          <a:xfrm>
            <a:off x="7524328" y="-27384"/>
            <a:ext cx="1619672" cy="1214755"/>
          </a:xfrm>
          <a:prstGeom prst="rect">
            <a:avLst/>
          </a:prstGeom>
          <a:noFill/>
        </p:spPr>
      </p:pic>
      <p:sp>
        <p:nvSpPr>
          <p:cNvPr id="7" name="TextBox 6"/>
          <p:cNvSpPr txBox="1"/>
          <p:nvPr/>
        </p:nvSpPr>
        <p:spPr>
          <a:xfrm>
            <a:off x="7308304" y="1124744"/>
            <a:ext cx="1835696" cy="923330"/>
          </a:xfrm>
          <a:prstGeom prst="rect">
            <a:avLst/>
          </a:prstGeom>
          <a:noFill/>
          <a:ln>
            <a:solidFill>
              <a:schemeClr val="accent1"/>
            </a:solidFill>
          </a:ln>
        </p:spPr>
        <p:txBody>
          <a:bodyPr wrap="square" rtlCol="0">
            <a:spAutoFit/>
          </a:bodyPr>
          <a:lstStyle/>
          <a:p>
            <a:pPr algn="r"/>
            <a:r>
              <a:rPr lang="en-GB" dirty="0" smtClean="0">
                <a:latin typeface="Calibri" pitchFamily="34" charset="0"/>
                <a:cs typeface="Calibri" pitchFamily="34" charset="0"/>
              </a:rPr>
              <a:t>Pixar can conjure personality out of everyday objects</a:t>
            </a:r>
            <a:endParaRPr lang="en-GB" dirty="0">
              <a:latin typeface="Calibri" pitchFamily="34" charset="0"/>
              <a:cs typeface="Calibri" pitchFamily="34" charset="0"/>
            </a:endParaRPr>
          </a:p>
        </p:txBody>
      </p:sp>
      <p:sp>
        <p:nvSpPr>
          <p:cNvPr id="3" name="Title 2"/>
          <p:cNvSpPr>
            <a:spLocks noGrp="1"/>
          </p:cNvSpPr>
          <p:nvPr>
            <p:ph type="title"/>
          </p:nvPr>
        </p:nvSpPr>
        <p:spPr>
          <a:xfrm>
            <a:off x="0" y="188640"/>
            <a:ext cx="8686800" cy="720080"/>
          </a:xfrm>
        </p:spPr>
        <p:txBody>
          <a:bodyPr>
            <a:noAutofit/>
          </a:bodyPr>
          <a:lstStyle/>
          <a:p>
            <a:r>
              <a:rPr lang="en-GB" sz="4000" dirty="0" smtClean="0"/>
              <a:t> 4 - Animation Character(s)</a:t>
            </a:r>
            <a:endParaRPr lang="en-GB" sz="4000" dirty="0"/>
          </a:p>
        </p:txBody>
      </p:sp>
      <p:sp>
        <p:nvSpPr>
          <p:cNvPr id="8" name="Round Same Side Corner Rectangle 7">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3559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2" name="Round Same Side Corner Rectangle 21">
            <a:hlinkClick r:id="rId22"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3" name="Round Same Side Corner Rectangle 22">
            <a:hlinkClick r:id="rId23"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48482" y="809734"/>
            <a:ext cx="8643998" cy="5643602"/>
          </a:xfrm>
        </p:spPr>
        <p:txBody>
          <a:bodyPr>
            <a:noAutofit/>
          </a:bodyPr>
          <a:lstStyle/>
          <a:p>
            <a:pPr marL="0" indent="0">
              <a:buNone/>
            </a:pPr>
            <a:r>
              <a:rPr lang="en-GB" sz="2000" dirty="0" smtClean="0"/>
              <a:t>Storyboards focus around the content of the animation or cartoon production, which consists of:</a:t>
            </a:r>
          </a:p>
          <a:p>
            <a:pPr marL="0" indent="0">
              <a:buNone/>
            </a:pPr>
            <a:endParaRPr lang="en-GB" sz="1600" dirty="0" smtClean="0"/>
          </a:p>
          <a:p>
            <a:pPr marL="0" indent="0">
              <a:buNone/>
            </a:pPr>
            <a:endParaRPr lang="en-GB" sz="1600" dirty="0" smtClean="0"/>
          </a:p>
          <a:p>
            <a:pPr marL="0" indent="0">
              <a:buNone/>
            </a:pPr>
            <a:r>
              <a:rPr lang="en-GB" sz="2000" dirty="0" smtClean="0"/>
              <a:t>These should be detailed enough that a </a:t>
            </a:r>
            <a:r>
              <a:rPr lang="en-GB" sz="2000" b="1" dirty="0" smtClean="0"/>
              <a:t>third party </a:t>
            </a:r>
            <a:r>
              <a:rPr lang="en-GB" sz="2000" dirty="0" smtClean="0"/>
              <a:t>can create your vision from these boards alone.</a:t>
            </a:r>
          </a:p>
          <a:p>
            <a:pPr marL="0" indent="0">
              <a:buNone/>
            </a:pPr>
            <a:r>
              <a:rPr lang="en-GB" sz="1800" dirty="0" smtClean="0">
                <a:hlinkClick r:id="rId3"/>
              </a:rPr>
              <a:t>http://www.wideopenspace.co.uk/animation-tutorial/s3-storyboard.html</a:t>
            </a:r>
            <a:r>
              <a:rPr lang="en-GB" sz="1800" dirty="0" smtClean="0"/>
              <a:t>  (Useful Link)</a:t>
            </a:r>
          </a:p>
          <a:p>
            <a:pPr marL="0" indent="0">
              <a:buNone/>
            </a:pPr>
            <a:r>
              <a:rPr lang="en-GB" sz="2400" b="1" dirty="0" smtClean="0"/>
              <a:t>------------------------------------------------------------------------------------------</a:t>
            </a:r>
          </a:p>
          <a:p>
            <a:pPr marL="0" indent="0">
              <a:buNone/>
            </a:pPr>
            <a:r>
              <a:rPr lang="en-GB" sz="2000" b="1" i="1" dirty="0" smtClean="0"/>
              <a:t>Task 6 (P6.6)</a:t>
            </a:r>
            <a:r>
              <a:rPr lang="en-GB" sz="2000" b="1" dirty="0" smtClean="0"/>
              <a:t> - </a:t>
            </a:r>
            <a:r>
              <a:rPr lang="en-GB" sz="2000" dirty="0" smtClean="0"/>
              <a:t>Produce a story board of your animation/cartoon covering all the necessary elements for each scene (Hand drawn sketches or electronically)</a:t>
            </a:r>
          </a:p>
          <a:p>
            <a:r>
              <a:rPr lang="en-GB" sz="1800" dirty="0" smtClean="0"/>
              <a:t>Detailed script for </a:t>
            </a:r>
            <a:r>
              <a:rPr lang="en-GB" sz="1800" b="1" i="1" dirty="0" smtClean="0"/>
              <a:t>each scene </a:t>
            </a:r>
            <a:r>
              <a:rPr lang="en-GB" sz="1800" dirty="0" smtClean="0">
                <a:sym typeface="Wingdings" pitchFamily="2" charset="2"/>
              </a:rPr>
              <a:t> </a:t>
            </a:r>
            <a:r>
              <a:rPr lang="en-GB" sz="1800" dirty="0" smtClean="0"/>
              <a:t>logical and makes sense as a static storyboard</a:t>
            </a:r>
          </a:p>
          <a:p>
            <a:r>
              <a:rPr lang="en-GB" sz="1800" b="1" dirty="0" smtClean="0"/>
              <a:t>Neatness</a:t>
            </a:r>
            <a:r>
              <a:rPr lang="en-GB" sz="1800" dirty="0" smtClean="0"/>
              <a:t> is </a:t>
            </a:r>
            <a:r>
              <a:rPr lang="en-GB" sz="1800" b="1" dirty="0" smtClean="0"/>
              <a:t>not</a:t>
            </a:r>
            <a:r>
              <a:rPr lang="en-GB" sz="1800" dirty="0" smtClean="0"/>
              <a:t> the </a:t>
            </a:r>
            <a:r>
              <a:rPr lang="en-GB" sz="1800" b="1" dirty="0" smtClean="0"/>
              <a:t>idea</a:t>
            </a:r>
            <a:r>
              <a:rPr lang="en-GB" sz="1800" dirty="0" smtClean="0"/>
              <a:t> </a:t>
            </a:r>
            <a:r>
              <a:rPr lang="en-GB" sz="1800" dirty="0" smtClean="0">
                <a:sym typeface="Wingdings" pitchFamily="2" charset="2"/>
              </a:rPr>
              <a:t>- FUNCTIONALITY and DIRECTION is!</a:t>
            </a:r>
          </a:p>
          <a:p>
            <a:r>
              <a:rPr lang="en-GB" sz="1800" dirty="0" smtClean="0">
                <a:sym typeface="Wingdings" pitchFamily="2" charset="2"/>
              </a:rPr>
              <a:t>Use of various props (</a:t>
            </a:r>
            <a:r>
              <a:rPr lang="en-GB" sz="1800" b="1" i="1" dirty="0" smtClean="0">
                <a:sym typeface="Wingdings" pitchFamily="2" charset="2"/>
              </a:rPr>
              <a:t>text / images / sound / videos</a:t>
            </a:r>
            <a:r>
              <a:rPr lang="en-GB" sz="1800" dirty="0" smtClean="0">
                <a:sym typeface="Wingdings" pitchFamily="2" charset="2"/>
              </a:rPr>
              <a:t>)</a:t>
            </a:r>
          </a:p>
          <a:p>
            <a:r>
              <a:rPr lang="en-GB" sz="1800" dirty="0" smtClean="0"/>
              <a:t>Express movement and any important activities (</a:t>
            </a:r>
            <a:r>
              <a:rPr lang="en-GB" sz="1800" b="1" i="1" dirty="0" smtClean="0"/>
              <a:t>timings / transitions / effects</a:t>
            </a:r>
            <a:r>
              <a:rPr lang="en-GB" sz="1800" dirty="0" smtClean="0"/>
              <a:t>)</a:t>
            </a:r>
          </a:p>
          <a:p>
            <a:r>
              <a:rPr lang="en-GB" sz="1800" dirty="0" smtClean="0"/>
              <a:t>Length of each scene</a:t>
            </a:r>
          </a:p>
          <a:p>
            <a:pPr marL="2152650" indent="-255588"/>
            <a:r>
              <a:rPr lang="en-GB" sz="1800" dirty="0" smtClean="0"/>
              <a:t>Camera angles</a:t>
            </a:r>
          </a:p>
          <a:p>
            <a:pPr marL="3040063" indent="-255588" algn="r">
              <a:buNone/>
            </a:pPr>
            <a:r>
              <a:rPr lang="en-GB" sz="1800" i="1" dirty="0" smtClean="0"/>
              <a:t>See the </a:t>
            </a:r>
            <a:r>
              <a:rPr lang="en-GB" sz="1800" i="1" dirty="0" smtClean="0">
                <a:hlinkClick r:id="rId4" action="ppaction://hlinksldjump"/>
              </a:rPr>
              <a:t>next slide</a:t>
            </a:r>
            <a:r>
              <a:rPr lang="en-GB" sz="1800" i="1" dirty="0" smtClean="0"/>
              <a:t> for additional information</a:t>
            </a:r>
            <a:endParaRPr lang="en-GB" sz="1800" dirty="0" smtClean="0"/>
          </a:p>
        </p:txBody>
      </p:sp>
      <p:graphicFrame>
        <p:nvGraphicFramePr>
          <p:cNvPr id="8" name="Table 7"/>
          <p:cNvGraphicFramePr>
            <a:graphicFrameLocks noGrp="1"/>
          </p:cNvGraphicFramePr>
          <p:nvPr/>
        </p:nvGraphicFramePr>
        <p:xfrm>
          <a:off x="2267744" y="1196752"/>
          <a:ext cx="6624735" cy="1010920"/>
        </p:xfrm>
        <a:graphic>
          <a:graphicData uri="http://schemas.openxmlformats.org/drawingml/2006/table">
            <a:tbl>
              <a:tblPr firstRow="1" bandRow="1">
                <a:tableStyleId>{5C22544A-7EE6-4342-B048-85BDC9FD1C3A}</a:tableStyleId>
              </a:tblPr>
              <a:tblGrid>
                <a:gridCol w="1324947"/>
                <a:gridCol w="1324947"/>
                <a:gridCol w="1324947"/>
                <a:gridCol w="1324947"/>
                <a:gridCol w="1324947"/>
              </a:tblGrid>
              <a:tr h="370840">
                <a:tc>
                  <a:txBody>
                    <a:bodyPr/>
                    <a:lstStyle/>
                    <a:p>
                      <a:pPr algn="ctr"/>
                      <a:r>
                        <a:rPr lang="en-GB" b="1" dirty="0" smtClean="0">
                          <a:solidFill>
                            <a:schemeClr val="tx1"/>
                          </a:solidFill>
                          <a:latin typeface="Calibri" pitchFamily="34" charset="0"/>
                          <a:cs typeface="Calibri" pitchFamily="34" charset="0"/>
                        </a:rPr>
                        <a:t>Text</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Images</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Sound</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Video</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Timings</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algn="ctr"/>
                      <a:r>
                        <a:rPr lang="en-GB" b="1" dirty="0" smtClean="0">
                          <a:solidFill>
                            <a:schemeClr val="tx1"/>
                          </a:solidFill>
                          <a:latin typeface="Calibri" pitchFamily="34" charset="0"/>
                          <a:cs typeface="Calibri" pitchFamily="34" charset="0"/>
                        </a:rPr>
                        <a:t>Movement</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Transitions</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gridSpan="3">
                  <a:txBody>
                    <a:bodyPr/>
                    <a:lstStyle/>
                    <a:p>
                      <a:pPr algn="ctr"/>
                      <a:r>
                        <a:rPr lang="en-GB" b="1" dirty="0" smtClean="0">
                          <a:solidFill>
                            <a:schemeClr val="tx1"/>
                          </a:solidFill>
                          <a:latin typeface="Calibri" pitchFamily="34" charset="0"/>
                          <a:cs typeface="Calibri" pitchFamily="34" charset="0"/>
                        </a:rPr>
                        <a:t>Effects (Key Frames / Layers / Frame Rate / Scripting)</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pPr algn="ctr"/>
                      <a:endParaRPr lang="en-GB" b="1" dirty="0">
                        <a:solidFill>
                          <a:schemeClr val="tx1"/>
                        </a:solidFill>
                        <a:latin typeface="Calibri" pitchFamily="34" charset="0"/>
                        <a:cs typeface="Calibri" pitchFamily="34" charset="0"/>
                      </a:endParaRPr>
                    </a:p>
                  </a:txBody>
                  <a:tcPr>
                    <a:solidFill>
                      <a:schemeClr val="tx2">
                        <a:lumMod val="20000"/>
                        <a:lumOff val="80000"/>
                      </a:schemeClr>
                    </a:solidFill>
                  </a:tcPr>
                </a:tc>
                <a:tc hMerge="1">
                  <a:txBody>
                    <a:bodyPr/>
                    <a:lstStyle/>
                    <a:p>
                      <a:pPr algn="ctr"/>
                      <a:endParaRPr lang="en-GB" b="1" dirty="0">
                        <a:solidFill>
                          <a:schemeClr val="tx1"/>
                        </a:solidFill>
                        <a:latin typeface="Calibri" pitchFamily="34" charset="0"/>
                        <a:cs typeface="Calibri" pitchFamily="34" charset="0"/>
                      </a:endParaRPr>
                    </a:p>
                  </a:txBody>
                  <a:tcPr>
                    <a:solidFill>
                      <a:schemeClr val="tx2">
                        <a:lumMod val="20000"/>
                        <a:lumOff val="80000"/>
                      </a:schemeClr>
                    </a:solidFill>
                  </a:tcPr>
                </a:tc>
              </a:tr>
            </a:tbl>
          </a:graphicData>
        </a:graphic>
      </p:graphicFrame>
      <p:pic>
        <p:nvPicPr>
          <p:cNvPr id="5" name="Picture 4"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6" name="Round Same Side Corner Rectangle 5">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23472"/>
            <a:ext cx="8553128" cy="857256"/>
          </a:xfrm>
        </p:spPr>
        <p:txBody>
          <a:bodyPr>
            <a:normAutofit/>
          </a:bodyPr>
          <a:lstStyle/>
          <a:p>
            <a:r>
              <a:rPr lang="en-GB" sz="4000" dirty="0" smtClean="0"/>
              <a:t> 5 - Animation Storyboard</a:t>
            </a:r>
            <a:endParaRPr lang="en-GB" sz="4000" dirty="0"/>
          </a:p>
        </p:txBody>
      </p:sp>
      <p:sp>
        <p:nvSpPr>
          <p:cNvPr id="7" name="Round Same Side Corner Rectangle 6">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471601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2" name="Round Same Side Corner Rectangle 21">
            <a:hlinkClick r:id="rId22"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3" name="Round Same Side Corner Rectangle 22">
            <a:hlinkClick r:id="rId23"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8786" y="764704"/>
            <a:ext cx="6625462" cy="5832648"/>
          </a:xfrm>
        </p:spPr>
        <p:txBody>
          <a:bodyPr>
            <a:normAutofit/>
          </a:bodyPr>
          <a:lstStyle/>
          <a:p>
            <a:pPr marL="0" indent="0">
              <a:buNone/>
            </a:pPr>
            <a:r>
              <a:rPr lang="en-GB" sz="2000" dirty="0" smtClean="0"/>
              <a:t>You may wish to use a template many of which can be found free online or there are a couple of examples, provided - shared access (Unit 14 - LO3 - Storyboard 1 / 2)</a:t>
            </a:r>
          </a:p>
          <a:p>
            <a:r>
              <a:rPr lang="en-GB" sz="1800" dirty="0" smtClean="0"/>
              <a:t>Either way you need to put </a:t>
            </a:r>
            <a:r>
              <a:rPr lang="en-GB" sz="1800" b="1" dirty="0" smtClean="0"/>
              <a:t>enough detail so that a third party can create your masterpiece</a:t>
            </a:r>
          </a:p>
          <a:p>
            <a:pPr>
              <a:buNone/>
            </a:pPr>
            <a:endParaRPr lang="en-GB" sz="2000" b="1" dirty="0" smtClean="0"/>
          </a:p>
          <a:p>
            <a:pPr>
              <a:buNone/>
            </a:pPr>
            <a:r>
              <a:rPr lang="en-GB" sz="2000" b="1" dirty="0" smtClean="0"/>
              <a:t>Examples</a:t>
            </a:r>
          </a:p>
          <a:p>
            <a:r>
              <a:rPr lang="en-GB" sz="2000" dirty="0" smtClean="0"/>
              <a:t>These story boards contain some of the necessary elements</a:t>
            </a:r>
          </a:p>
          <a:p>
            <a:r>
              <a:rPr lang="en-GB" sz="2000" dirty="0" smtClean="0"/>
              <a:t>What grade would you give these three storyboards? </a:t>
            </a:r>
            <a:r>
              <a:rPr lang="en-GB" sz="2000" b="1" dirty="0" smtClean="0"/>
              <a:t>WHY</a:t>
            </a:r>
            <a:r>
              <a:rPr lang="en-GB" sz="2000" dirty="0" smtClean="0"/>
              <a:t>?</a:t>
            </a:r>
          </a:p>
          <a:p>
            <a:endParaRPr lang="en-GB" sz="2000" dirty="0" smtClean="0"/>
          </a:p>
          <a:p>
            <a:endParaRPr lang="en-GB" sz="2000" dirty="0"/>
          </a:p>
        </p:txBody>
      </p:sp>
      <p:pic>
        <p:nvPicPr>
          <p:cNvPr id="1026" name="Picture 2">
            <a:hlinkClick r:id="rId3" action="ppaction://hlinkfile"/>
          </p:cNvPr>
          <p:cNvPicPr>
            <a:picLocks noChangeAspect="1" noChangeArrowheads="1"/>
          </p:cNvPicPr>
          <p:nvPr/>
        </p:nvPicPr>
        <p:blipFill>
          <a:blip r:embed="rId4" cstate="print"/>
          <a:srcRect/>
          <a:stretch>
            <a:fillRect/>
          </a:stretch>
        </p:blipFill>
        <p:spPr bwMode="auto">
          <a:xfrm>
            <a:off x="7264896" y="360041"/>
            <a:ext cx="1879103" cy="2348879"/>
          </a:xfrm>
          <a:prstGeom prst="rect">
            <a:avLst/>
          </a:prstGeom>
          <a:noFill/>
          <a:ln w="9525">
            <a:noFill/>
            <a:miter lim="800000"/>
            <a:headEnd/>
            <a:tailEnd/>
          </a:ln>
        </p:spPr>
      </p:pic>
      <p:pic>
        <p:nvPicPr>
          <p:cNvPr id="1027" name="Picture 3">
            <a:hlinkClick r:id="rId5" action="ppaction://hlinkfile"/>
          </p:cNvPr>
          <p:cNvPicPr>
            <a:picLocks noChangeAspect="1" noChangeArrowheads="1"/>
          </p:cNvPicPr>
          <p:nvPr/>
        </p:nvPicPr>
        <p:blipFill>
          <a:blip r:embed="rId6" cstate="print"/>
          <a:srcRect/>
          <a:stretch>
            <a:fillRect/>
          </a:stretch>
        </p:blipFill>
        <p:spPr bwMode="auto">
          <a:xfrm>
            <a:off x="6516216" y="1340768"/>
            <a:ext cx="1979712" cy="2448272"/>
          </a:xfrm>
          <a:prstGeom prst="rect">
            <a:avLst/>
          </a:prstGeom>
          <a:noFill/>
          <a:ln w="9525">
            <a:noFill/>
            <a:miter lim="800000"/>
            <a:headEnd/>
            <a:tailEnd/>
          </a:ln>
        </p:spPr>
      </p:pic>
      <p:pic>
        <p:nvPicPr>
          <p:cNvPr id="6" name="Picture 5" descr="home.jpg">
            <a:hlinkClick r:id="rId7" action="ppaction://hlinksldjump"/>
          </p:cNvPr>
          <p:cNvPicPr>
            <a:picLocks noChangeAspect="1"/>
          </p:cNvPicPr>
          <p:nvPr/>
        </p:nvPicPr>
        <p:blipFill>
          <a:blip r:embed="rId8"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9"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16632"/>
            <a:ext cx="8553128" cy="857256"/>
          </a:xfrm>
        </p:spPr>
        <p:txBody>
          <a:bodyPr>
            <a:normAutofit/>
          </a:bodyPr>
          <a:lstStyle/>
          <a:p>
            <a:r>
              <a:rPr lang="en-GB" sz="4000" dirty="0" smtClean="0"/>
              <a:t> 5 - Animation Storyboard</a:t>
            </a:r>
            <a:endParaRPr lang="en-GB" sz="4000" dirty="0"/>
          </a:p>
        </p:txBody>
      </p:sp>
      <p:pic>
        <p:nvPicPr>
          <p:cNvPr id="8" name="Picture 2"/>
          <p:cNvPicPr>
            <a:picLocks noChangeAspect="1" noChangeArrowheads="1"/>
          </p:cNvPicPr>
          <p:nvPr/>
        </p:nvPicPr>
        <p:blipFill>
          <a:blip r:embed="rId10" cstate="print"/>
          <a:srcRect/>
          <a:stretch>
            <a:fillRect/>
          </a:stretch>
        </p:blipFill>
        <p:spPr bwMode="auto">
          <a:xfrm>
            <a:off x="6156176" y="3857645"/>
            <a:ext cx="2699792" cy="3000355"/>
          </a:xfrm>
          <a:prstGeom prst="rect">
            <a:avLst/>
          </a:prstGeom>
          <a:noFill/>
          <a:ln w="9525">
            <a:noFill/>
            <a:miter lim="800000"/>
            <a:headEnd/>
            <a:tailEnd/>
          </a:ln>
        </p:spPr>
      </p:pic>
      <p:pic>
        <p:nvPicPr>
          <p:cNvPr id="9" name="Picture 3"/>
          <p:cNvPicPr>
            <a:picLocks noChangeAspect="1" noChangeArrowheads="1"/>
          </p:cNvPicPr>
          <p:nvPr/>
        </p:nvPicPr>
        <p:blipFill>
          <a:blip r:embed="rId11" cstate="print"/>
          <a:srcRect/>
          <a:stretch>
            <a:fillRect/>
          </a:stretch>
        </p:blipFill>
        <p:spPr bwMode="auto">
          <a:xfrm>
            <a:off x="1331640" y="4271969"/>
            <a:ext cx="1787095" cy="2586031"/>
          </a:xfrm>
          <a:prstGeom prst="rect">
            <a:avLst/>
          </a:prstGeom>
          <a:noFill/>
          <a:ln w="9525">
            <a:noFill/>
            <a:miter lim="800000"/>
            <a:headEnd/>
            <a:tailEnd/>
          </a:ln>
        </p:spPr>
      </p:pic>
      <p:pic>
        <p:nvPicPr>
          <p:cNvPr id="10" name="Picture 4"/>
          <p:cNvPicPr>
            <a:picLocks noChangeAspect="1" noChangeArrowheads="1"/>
          </p:cNvPicPr>
          <p:nvPr/>
        </p:nvPicPr>
        <p:blipFill>
          <a:blip r:embed="rId12" cstate="print"/>
          <a:srcRect/>
          <a:stretch>
            <a:fillRect/>
          </a:stretch>
        </p:blipFill>
        <p:spPr bwMode="auto">
          <a:xfrm>
            <a:off x="3131840" y="4431176"/>
            <a:ext cx="3024336" cy="2426823"/>
          </a:xfrm>
          <a:prstGeom prst="rect">
            <a:avLst/>
          </a:prstGeom>
          <a:noFill/>
          <a:ln w="9525">
            <a:noFill/>
            <a:miter lim="800000"/>
            <a:headEnd/>
            <a:tailEnd/>
          </a:ln>
        </p:spPr>
      </p:pic>
      <p:sp>
        <p:nvSpPr>
          <p:cNvPr id="11" name="Round Same Side Corner Rectangle 10">
            <a:hlinkClick r:id="rId13"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2" name="Round Same Side Corner Rectangle 11">
            <a:hlinkClick r:id="rId14"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3" name="Round Same Side Corner Rectangle 12">
            <a:hlinkClick r:id="rId15"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4" name="Round Same Side Corner Rectangle 13">
            <a:hlinkClick r:id="rId16"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5" name="Round Same Side Corner Rectangle 14">
            <a:hlinkClick r:id="rId17"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6" name="Round Same Side Corner Rectangle 15">
            <a:hlinkClick r:id="rId18"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7" name="Round Same Side Corner Rectangle 16">
            <a:hlinkClick r:id="rId19"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8" name="Round Same Side Corner Rectangle 17">
            <a:hlinkClick r:id="rId20"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9" name="Round Same Side Corner Rectangle 18">
            <a:hlinkClick r:id="rId21" action="ppaction://hlinksldjump"/>
          </p:cNvPr>
          <p:cNvSpPr/>
          <p:nvPr/>
        </p:nvSpPr>
        <p:spPr>
          <a:xfrm>
            <a:off x="471601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20" name="Round Same Side Corner Rectangle 19">
            <a:hlinkClick r:id="rId22"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1" name="Round Same Side Corner Rectangle 20">
            <a:hlinkClick r:id="rId23"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22" name="Round Same Side Corner Rectangle 21">
            <a:hlinkClick r:id="rId24"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3" name="Round Same Side Corner Rectangle 22">
            <a:hlinkClick r:id="rId25"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4" name="Round Same Side Corner Rectangle 23">
            <a:hlinkClick r:id="rId26"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5" name="Round Same Side Corner Rectangle 24">
            <a:hlinkClick r:id="rId27"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6" name="Round Same Side Corner Rectangle 25">
            <a:hlinkClick r:id="rId28"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170" name="Picture 2" descr="http://richdavis1.files.wordpress.com/2010/01/blog_cartoon-character1mailer.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444208" y="2852936"/>
            <a:ext cx="2699792" cy="3096344"/>
          </a:xfrm>
          <a:prstGeom prst="rect">
            <a:avLst/>
          </a:prstGeom>
          <a:noFill/>
        </p:spPr>
      </p:pic>
      <p:pic>
        <p:nvPicPr>
          <p:cNvPr id="7172" name="Picture 4" descr="http://www.burtwilson.net/page5/files/burt-character-development.001-copy.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355976" y="3717032"/>
            <a:ext cx="2341739" cy="1714488"/>
          </a:xfrm>
          <a:prstGeom prst="rect">
            <a:avLst/>
          </a:prstGeom>
          <a:noFill/>
        </p:spPr>
      </p:pic>
      <p:pic>
        <p:nvPicPr>
          <p:cNvPr id="7174" name="Picture 6" descr="http://www.simonjtridge.com/Main_Window/Artwork/The_Balls_and_I/SketchBook02.jpg"/>
          <p:cNvPicPr>
            <a:picLocks noChangeAspect="1" noChangeArrowheads="1"/>
          </p:cNvPicPr>
          <p:nvPr/>
        </p:nvPicPr>
        <p:blipFill>
          <a:blip r:embed="rId5" cstate="print"/>
          <a:srcRect/>
          <a:stretch>
            <a:fillRect/>
          </a:stretch>
        </p:blipFill>
        <p:spPr bwMode="auto">
          <a:xfrm>
            <a:off x="323528" y="4005064"/>
            <a:ext cx="3999239" cy="1428760"/>
          </a:xfrm>
          <a:prstGeom prst="rect">
            <a:avLst/>
          </a:prstGeom>
          <a:noFill/>
        </p:spPr>
      </p:pic>
      <p:sp>
        <p:nvSpPr>
          <p:cNvPr id="2" name="Content Placeholder 1"/>
          <p:cNvSpPr>
            <a:spLocks noGrp="1"/>
          </p:cNvSpPr>
          <p:nvPr>
            <p:ph idx="1"/>
          </p:nvPr>
        </p:nvSpPr>
        <p:spPr>
          <a:xfrm>
            <a:off x="301142" y="858942"/>
            <a:ext cx="8591338" cy="5738410"/>
          </a:xfrm>
        </p:spPr>
        <p:txBody>
          <a:bodyPr>
            <a:normAutofit/>
          </a:bodyPr>
          <a:lstStyle/>
          <a:p>
            <a:pPr marL="0" indent="0" algn="ctr">
              <a:buNone/>
            </a:pPr>
            <a:r>
              <a:rPr lang="en-GB" sz="2400" dirty="0" smtClean="0"/>
              <a:t>Bring your ideas to life!!</a:t>
            </a:r>
          </a:p>
          <a:p>
            <a:r>
              <a:rPr lang="en-GB" sz="2000" dirty="0" smtClean="0"/>
              <a:t>Any character goes through a lot of development as the idea grows</a:t>
            </a:r>
          </a:p>
          <a:p>
            <a:r>
              <a:rPr lang="en-GB" sz="2000" dirty="0" smtClean="0"/>
              <a:t>This is normally a very </a:t>
            </a:r>
            <a:r>
              <a:rPr lang="en-GB" sz="2000" dirty="0" err="1" smtClean="0"/>
              <a:t>adhoc</a:t>
            </a:r>
            <a:r>
              <a:rPr lang="en-GB" sz="2000" dirty="0" smtClean="0"/>
              <a:t> procedure</a:t>
            </a:r>
          </a:p>
          <a:p>
            <a:pPr marL="0" indent="0">
              <a:buNone/>
            </a:pPr>
            <a:r>
              <a:rPr lang="en-GB" sz="2400" b="1" dirty="0" smtClean="0"/>
              <a:t>-----------------------------------------------------------------------------------------</a:t>
            </a:r>
          </a:p>
          <a:p>
            <a:pPr marL="0" indent="0">
              <a:buNone/>
            </a:pPr>
            <a:r>
              <a:rPr lang="en-GB" sz="2000" b="1" i="1" dirty="0" smtClean="0"/>
              <a:t>Task 7 (P6.7)</a:t>
            </a:r>
            <a:r>
              <a:rPr lang="en-GB" sz="2000" b="1" dirty="0" smtClean="0"/>
              <a:t> - </a:t>
            </a:r>
            <a:r>
              <a:rPr lang="en-GB" sz="2000" dirty="0" smtClean="0"/>
              <a:t>Produce a </a:t>
            </a:r>
            <a:r>
              <a:rPr lang="en-GB" sz="2000" b="1" i="1" dirty="0" smtClean="0"/>
              <a:t>series of sketches </a:t>
            </a:r>
            <a:r>
              <a:rPr lang="en-GB" sz="2000" dirty="0" smtClean="0"/>
              <a:t>to develop your character(s) to the finished version</a:t>
            </a:r>
          </a:p>
          <a:p>
            <a:r>
              <a:rPr lang="en-GB" sz="1800" dirty="0" smtClean="0"/>
              <a:t>Remember to give your character some personality!</a:t>
            </a:r>
          </a:p>
          <a:p>
            <a:pPr algn="ctr">
              <a:buNone/>
            </a:pPr>
            <a:endParaRPr lang="en-GB" sz="2000" i="1" dirty="0" smtClean="0"/>
          </a:p>
          <a:p>
            <a:pPr algn="ctr">
              <a:buNone/>
            </a:pPr>
            <a:endParaRPr lang="en-GB" sz="2000" i="1" dirty="0" smtClean="0"/>
          </a:p>
          <a:p>
            <a:pPr algn="ctr">
              <a:buNone/>
            </a:pPr>
            <a:endParaRPr lang="en-GB" sz="2000" i="1" dirty="0" smtClean="0"/>
          </a:p>
          <a:p>
            <a:pPr algn="ctr">
              <a:buNone/>
            </a:pPr>
            <a:endParaRPr lang="en-GB" sz="2000" i="1" dirty="0" smtClean="0"/>
          </a:p>
          <a:p>
            <a:pPr algn="ctr">
              <a:buNone/>
            </a:pPr>
            <a:endParaRPr lang="en-GB" sz="2000" i="1" dirty="0" smtClean="0"/>
          </a:p>
          <a:p>
            <a:pPr algn="ctr">
              <a:buNone/>
            </a:pPr>
            <a:endParaRPr lang="en-GB" sz="2000" i="1" dirty="0" smtClean="0"/>
          </a:p>
          <a:p>
            <a:pPr algn="r">
              <a:buNone/>
            </a:pPr>
            <a:r>
              <a:rPr lang="en-GB" sz="2000" i="1" dirty="0" smtClean="0"/>
              <a:t>See the </a:t>
            </a:r>
            <a:r>
              <a:rPr lang="en-GB" sz="2000" i="1" dirty="0" smtClean="0">
                <a:hlinkClick r:id="rId6" action="ppaction://hlinksldjump"/>
              </a:rPr>
              <a:t>next slide</a:t>
            </a:r>
            <a:r>
              <a:rPr lang="en-GB" sz="2000" i="1" dirty="0" smtClean="0"/>
              <a:t> for additional information</a:t>
            </a:r>
            <a:endParaRPr lang="en-GB" sz="2000" dirty="0" smtClean="0"/>
          </a:p>
          <a:p>
            <a:endParaRPr lang="en-GB" sz="2000" dirty="0"/>
          </a:p>
        </p:txBody>
      </p:sp>
      <p:pic>
        <p:nvPicPr>
          <p:cNvPr id="7" name="Picture 6" descr="home.jpg">
            <a:hlinkClick r:id="rId7" action="ppaction://hlinksldjump"/>
          </p:cNvPr>
          <p:cNvPicPr>
            <a:picLocks noChangeAspect="1"/>
          </p:cNvPicPr>
          <p:nvPr/>
        </p:nvPicPr>
        <p:blipFill>
          <a:blip r:embed="rId8"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8" name="Round Same Side Corner Rectangle 7">
            <a:hlinkClick r:id="rId9"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94340"/>
            <a:ext cx="9251504" cy="714380"/>
          </a:xfrm>
        </p:spPr>
        <p:txBody>
          <a:bodyPr>
            <a:noAutofit/>
          </a:bodyPr>
          <a:lstStyle/>
          <a:p>
            <a:r>
              <a:rPr lang="en-GB" sz="4000" dirty="0" smtClean="0"/>
              <a:t> 6 - Develop your Character(s)</a:t>
            </a:r>
            <a:endParaRPr lang="en-GB" sz="4000" dirty="0"/>
          </a:p>
        </p:txBody>
      </p:sp>
      <p:sp>
        <p:nvSpPr>
          <p:cNvPr id="9" name="Round Same Side Corner Rectangle 8">
            <a:hlinkClick r:id="rId10"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2" name="Round Same Side Corner Rectangle 11">
            <a:hlinkClick r:id="rId13"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4" name="Round Same Side Corner Rectangle 13">
            <a:hlinkClick r:id="rId15"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5" name="Round Same Side Corner Rectangle 14">
            <a:hlinkClick r:id="rId16"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6" name="Round Same Side Corner Rectangle 15">
            <a:hlinkClick r:id="rId17"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7" name="Round Same Side Corner Rectangle 16">
            <a:hlinkClick r:id="rId18"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8" name="Round Same Side Corner Rectangle 17">
            <a:hlinkClick r:id="rId19" action="ppaction://hlinksldjump"/>
          </p:cNvPr>
          <p:cNvSpPr/>
          <p:nvPr/>
        </p:nvSpPr>
        <p:spPr>
          <a:xfrm>
            <a:off x="50760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9" name="Round Same Side Corner Rectangle 18">
            <a:hlinkClick r:id="rId20"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20" name="Round Same Side Corner Rectangle 19">
            <a:hlinkClick r:id="rId21"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1" name="Round Same Side Corner Rectangle 20">
            <a:hlinkClick r:id="rId22"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2" name="Round Same Side Corner Rectangle 21">
            <a:hlinkClick r:id="rId23"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3" name="Round Same Side Corner Rectangle 22">
            <a:hlinkClick r:id="rId24"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4" name="Round Same Side Corner Rectangle 23">
            <a:hlinkClick r:id="rId25"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836712"/>
            <a:ext cx="8677628" cy="3074684"/>
          </a:xfrm>
        </p:spPr>
        <p:txBody>
          <a:bodyPr>
            <a:noAutofit/>
          </a:bodyPr>
          <a:lstStyle/>
          <a:p>
            <a:r>
              <a:rPr lang="en-GB" sz="2000" dirty="0" smtClean="0"/>
              <a:t>Here are some examples of the kind of final sketches we are expecting - However some of these do not show much development</a:t>
            </a:r>
          </a:p>
          <a:p>
            <a:r>
              <a:rPr lang="en-GB" sz="2000" dirty="0" smtClean="0"/>
              <a:t>Remember it is not artistic prowess but technical ability and development you need to demonstrate</a:t>
            </a:r>
          </a:p>
          <a:p>
            <a:r>
              <a:rPr lang="en-GB" sz="2000" dirty="0" smtClean="0"/>
              <a:t>Illustrate a variety of stances or actions</a:t>
            </a:r>
          </a:p>
          <a:p>
            <a:r>
              <a:rPr lang="en-GB" sz="2000" dirty="0" smtClean="0"/>
              <a:t>The main idea is to get your idea across</a:t>
            </a:r>
          </a:p>
          <a:p>
            <a:r>
              <a:rPr lang="en-GB" sz="2000" b="1" dirty="0" smtClean="0"/>
              <a:t>REMEMBER</a:t>
            </a:r>
            <a:r>
              <a:rPr lang="en-GB" sz="2000" dirty="0" smtClean="0"/>
              <a:t> - show development</a:t>
            </a:r>
          </a:p>
          <a:p>
            <a:pPr lvl="0"/>
            <a:r>
              <a:rPr lang="en-GB" sz="2000" dirty="0" smtClean="0"/>
              <a:t>The more complicated you make the character the harder job you will have to animate it!</a:t>
            </a:r>
          </a:p>
          <a:p>
            <a:endParaRPr lang="en-GB" sz="2000" dirty="0"/>
          </a:p>
        </p:txBody>
      </p:sp>
      <p:pic>
        <p:nvPicPr>
          <p:cNvPr id="5122" name="Picture 2" descr="http://www.erikadanu.com/files/gimgs/6_melsheetsweb_v2.jpg"/>
          <p:cNvPicPr>
            <a:picLocks noChangeAspect="1" noChangeArrowheads="1"/>
          </p:cNvPicPr>
          <p:nvPr/>
        </p:nvPicPr>
        <p:blipFill>
          <a:blip r:embed="rId3" cstate="print"/>
          <a:srcRect/>
          <a:stretch>
            <a:fillRect/>
          </a:stretch>
        </p:blipFill>
        <p:spPr bwMode="auto">
          <a:xfrm>
            <a:off x="5850012" y="4725144"/>
            <a:ext cx="3293987" cy="2132856"/>
          </a:xfrm>
          <a:prstGeom prst="rect">
            <a:avLst/>
          </a:prstGeom>
          <a:noFill/>
        </p:spPr>
      </p:pic>
      <p:pic>
        <p:nvPicPr>
          <p:cNvPr id="5124" name="Picture 4" descr="Zikki character development"/>
          <p:cNvPicPr>
            <a:picLocks noChangeAspect="1" noChangeArrowheads="1"/>
          </p:cNvPicPr>
          <p:nvPr/>
        </p:nvPicPr>
        <p:blipFill>
          <a:blip r:embed="rId4" cstate="print"/>
          <a:srcRect/>
          <a:stretch>
            <a:fillRect/>
          </a:stretch>
        </p:blipFill>
        <p:spPr bwMode="auto">
          <a:xfrm>
            <a:off x="3053287" y="3793840"/>
            <a:ext cx="2742849" cy="2011424"/>
          </a:xfrm>
          <a:prstGeom prst="rect">
            <a:avLst/>
          </a:prstGeom>
          <a:noFill/>
        </p:spPr>
      </p:pic>
      <p:pic>
        <p:nvPicPr>
          <p:cNvPr id="5126" name="Picture 6" descr="http://blog.lib.umn.edu/amin0037/dha2311/sketch-week3.jpg"/>
          <p:cNvPicPr>
            <a:picLocks noChangeAspect="1" noChangeArrowheads="1"/>
          </p:cNvPicPr>
          <p:nvPr/>
        </p:nvPicPr>
        <p:blipFill>
          <a:blip r:embed="rId5" cstate="print"/>
          <a:srcRect/>
          <a:stretch>
            <a:fillRect/>
          </a:stretch>
        </p:blipFill>
        <p:spPr bwMode="auto">
          <a:xfrm>
            <a:off x="6948264" y="1849130"/>
            <a:ext cx="2031988" cy="1579870"/>
          </a:xfrm>
          <a:prstGeom prst="rect">
            <a:avLst/>
          </a:prstGeom>
          <a:noFill/>
        </p:spPr>
      </p:pic>
      <p:pic>
        <p:nvPicPr>
          <p:cNvPr id="5128" name="Picture 8" descr="http://www.carllyonsstudio.com/cgi/images/mr-m.jpg"/>
          <p:cNvPicPr>
            <a:picLocks noChangeAspect="1" noChangeArrowheads="1"/>
          </p:cNvPicPr>
          <p:nvPr/>
        </p:nvPicPr>
        <p:blipFill>
          <a:blip r:embed="rId6" cstate="print"/>
          <a:srcRect/>
          <a:stretch>
            <a:fillRect/>
          </a:stretch>
        </p:blipFill>
        <p:spPr bwMode="auto">
          <a:xfrm>
            <a:off x="1835696" y="3789040"/>
            <a:ext cx="1131320" cy="3068960"/>
          </a:xfrm>
          <a:prstGeom prst="rect">
            <a:avLst/>
          </a:prstGeom>
          <a:noFill/>
        </p:spPr>
      </p:pic>
      <p:pic>
        <p:nvPicPr>
          <p:cNvPr id="5130" name="Picture 10" descr="http://gambit.mit.edu/updates/assets_c/2009/11/Cama_Character_Sketch_02-thumb-300x388-1739.jpg"/>
          <p:cNvPicPr>
            <a:picLocks noChangeAspect="1" noChangeArrowheads="1"/>
          </p:cNvPicPr>
          <p:nvPr/>
        </p:nvPicPr>
        <p:blipFill>
          <a:blip r:embed="rId7" cstate="print"/>
          <a:srcRect/>
          <a:stretch>
            <a:fillRect/>
          </a:stretch>
        </p:blipFill>
        <p:spPr bwMode="auto">
          <a:xfrm>
            <a:off x="179512" y="4005064"/>
            <a:ext cx="1486389" cy="1928826"/>
          </a:xfrm>
          <a:prstGeom prst="rect">
            <a:avLst/>
          </a:prstGeom>
          <a:noFill/>
        </p:spPr>
      </p:pic>
      <p:sp>
        <p:nvSpPr>
          <p:cNvPr id="9" name="Content Placeholder 1"/>
          <p:cNvSpPr txBox="1">
            <a:spLocks/>
          </p:cNvSpPr>
          <p:nvPr/>
        </p:nvSpPr>
        <p:spPr>
          <a:xfrm>
            <a:off x="1500166" y="5357826"/>
            <a:ext cx="2928958" cy="1143008"/>
          </a:xfrm>
          <a:prstGeom prst="rect">
            <a:avLst/>
          </a:prstGeom>
        </p:spPr>
        <p:txBody>
          <a:bodyPr vert="horz">
            <a:normAutofit/>
          </a:bodyPr>
          <a:lstStyle/>
          <a:p>
            <a:pPr marL="365760" marR="0" lvl="0" indent="-256032" algn="l" defTabSz="914400" rtl="0" eaLnBrk="1" fontAlgn="auto" latinLnBrk="0" hangingPunct="1">
              <a:lnSpc>
                <a:spcPct val="100000"/>
              </a:lnSpc>
              <a:spcBef>
                <a:spcPts val="0"/>
              </a:spcBef>
              <a:spcAft>
                <a:spcPts val="600"/>
              </a:spcAft>
              <a:buClr>
                <a:schemeClr val="accent1"/>
              </a:buClr>
              <a:buSzPct val="68000"/>
              <a:buFont typeface="Wingdings 3"/>
              <a:buChar char=""/>
              <a:tabLst/>
              <a:defRPr/>
            </a:pPr>
            <a:endParaRPr kumimoji="0" lang="en-GB" sz="27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descr="home.jpg">
            <a:hlinkClick r:id="rId8" action="ppaction://hlinksldjump"/>
          </p:cNvPr>
          <p:cNvPicPr>
            <a:picLocks noChangeAspect="1"/>
          </p:cNvPicPr>
          <p:nvPr/>
        </p:nvPicPr>
        <p:blipFill>
          <a:blip r:embed="rId9"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1" name="Round Same Side Corner Rectangle 10">
            <a:hlinkClick r:id="rId10"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23472"/>
            <a:ext cx="8686800" cy="857256"/>
          </a:xfrm>
        </p:spPr>
        <p:txBody>
          <a:bodyPr>
            <a:normAutofit/>
          </a:bodyPr>
          <a:lstStyle/>
          <a:p>
            <a:r>
              <a:rPr lang="en-GB" sz="4000" dirty="0" smtClean="0"/>
              <a:t> 6 - Develop your Character(s)</a:t>
            </a:r>
            <a:endParaRPr lang="en-GB" sz="4000" dirty="0"/>
          </a:p>
        </p:txBody>
      </p:sp>
      <p:sp>
        <p:nvSpPr>
          <p:cNvPr id="12" name="Round Same Side Corner Rectangle 11">
            <a:hlinkClick r:id="rId11"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3" name="Round Same Side Corner Rectangle 12">
            <a:hlinkClick r:id="rId12"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4" name="Round Same Side Corner Rectangle 13">
            <a:hlinkClick r:id="rId13"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5" name="Round Same Side Corner Rectangle 14">
            <a:hlinkClick r:id="rId14"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6" name="Round Same Side Corner Rectangle 15">
            <a:hlinkClick r:id="rId15"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7" name="Round Same Side Corner Rectangle 16">
            <a:hlinkClick r:id="rId16"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8" name="Round Same Side Corner Rectangle 17">
            <a:hlinkClick r:id="rId17"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9" name="Round Same Side Corner Rectangle 18">
            <a:hlinkClick r:id="rId18"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20" name="Round Same Side Corner Rectangle 19">
            <a:hlinkClick r:id="rId19"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21" name="Round Same Side Corner Rectangle 20">
            <a:hlinkClick r:id="rId20" action="ppaction://hlinksldjump"/>
          </p:cNvPr>
          <p:cNvSpPr/>
          <p:nvPr/>
        </p:nvSpPr>
        <p:spPr>
          <a:xfrm>
            <a:off x="50760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22" name="Round Same Side Corner Rectangle 21">
            <a:hlinkClick r:id="rId21"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23" name="Round Same Side Corner Rectangle 22">
            <a:hlinkClick r:id="rId22"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4" name="Round Same Side Corner Rectangle 23">
            <a:hlinkClick r:id="rId23"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5" name="Round Same Side Corner Rectangle 24">
            <a:hlinkClick r:id="rId24"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6" name="Round Same Side Corner Rectangle 25">
            <a:hlinkClick r:id="rId25"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7" name="Round Same Side Corner Rectangle 26">
            <a:hlinkClick r:id="rId26"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130"/>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5128"/>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5124"/>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nodeType="clickEffect">
                                  <p:stCondLst>
                                    <p:cond delay="0"/>
                                  </p:stCondLst>
                                  <p:childTnLst>
                                    <p:animScale>
                                      <p:cBhvr>
                                        <p:cTn id="18" dur="2000" fill="hold"/>
                                        <p:tgtEl>
                                          <p:spTgt spid="5122"/>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6" presetClass="emph" presetSubtype="0" fill="hold" nodeType="clickEffect">
                                  <p:stCondLst>
                                    <p:cond delay="0"/>
                                  </p:stCondLst>
                                  <p:childTnLst>
                                    <p:animScale>
                                      <p:cBhvr>
                                        <p:cTn id="22" dur="2000" fill="hold"/>
                                        <p:tgtEl>
                                          <p:spTgt spid="51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7158" y="857232"/>
            <a:ext cx="8643998" cy="5214974"/>
          </a:xfrm>
        </p:spPr>
        <p:txBody>
          <a:bodyPr>
            <a:normAutofit/>
          </a:bodyPr>
          <a:lstStyle/>
          <a:p>
            <a:pPr marL="0" indent="0">
              <a:buNone/>
            </a:pPr>
            <a:r>
              <a:rPr lang="en-GB" sz="2000" b="1" i="1" dirty="0" smtClean="0"/>
              <a:t>Task 8 (P6.8)</a:t>
            </a:r>
            <a:r>
              <a:rPr lang="en-GB" sz="2000" dirty="0" smtClean="0"/>
              <a:t>  - Produce production notes</a:t>
            </a:r>
          </a:p>
          <a:p>
            <a:pPr lvl="1"/>
            <a:r>
              <a:rPr lang="en-GB" sz="1800" dirty="0" smtClean="0"/>
              <a:t>Keep a production diary of what you have been doing day by day</a:t>
            </a:r>
          </a:p>
          <a:p>
            <a:pPr lvl="1"/>
            <a:endParaRPr lang="en-GB" sz="1800" dirty="0" smtClean="0"/>
          </a:p>
          <a:p>
            <a:pPr lvl="1"/>
            <a:endParaRPr lang="en-GB" sz="1800" dirty="0" smtClean="0"/>
          </a:p>
          <a:p>
            <a:pPr lvl="1"/>
            <a:endParaRPr lang="en-GB" sz="1800" dirty="0" smtClean="0"/>
          </a:p>
          <a:p>
            <a:pPr lvl="1"/>
            <a:endParaRPr lang="en-GB" sz="1800" dirty="0" smtClean="0"/>
          </a:p>
          <a:p>
            <a:pPr lvl="1"/>
            <a:endParaRPr lang="en-GB" sz="1800" dirty="0" smtClean="0"/>
          </a:p>
          <a:p>
            <a:pPr lvl="1"/>
            <a:endParaRPr lang="en-GB" sz="1800" dirty="0" smtClean="0"/>
          </a:p>
          <a:p>
            <a:pPr lvl="1"/>
            <a:endParaRPr lang="en-GB" sz="1800" dirty="0" smtClean="0"/>
          </a:p>
          <a:p>
            <a:pPr lvl="1"/>
            <a:endParaRPr lang="en-GB" sz="1800" dirty="0" smtClean="0"/>
          </a:p>
          <a:p>
            <a:pPr lvl="1"/>
            <a:endParaRPr lang="en-GB" sz="1800" dirty="0" smtClean="0"/>
          </a:p>
          <a:p>
            <a:pPr lvl="1"/>
            <a:endParaRPr lang="en-GB" sz="1800" dirty="0" smtClean="0"/>
          </a:p>
          <a:p>
            <a:pPr lvl="1"/>
            <a:r>
              <a:rPr lang="en-GB" sz="1800" dirty="0" smtClean="0"/>
              <a:t>Ensure you keep your story boards and write on these when they are complete.</a:t>
            </a:r>
          </a:p>
          <a:p>
            <a:endParaRPr lang="en-GB" sz="1800" dirty="0" smtClean="0"/>
          </a:p>
          <a:p>
            <a:endParaRPr lang="en-GB" sz="1800" dirty="0" smtClean="0"/>
          </a:p>
          <a:p>
            <a:endParaRPr lang="en-GB" sz="1800" dirty="0" smtClean="0"/>
          </a:p>
        </p:txBody>
      </p:sp>
      <p:graphicFrame>
        <p:nvGraphicFramePr>
          <p:cNvPr id="4" name="Table 3"/>
          <p:cNvGraphicFramePr>
            <a:graphicFrameLocks noGrp="1"/>
          </p:cNvGraphicFramePr>
          <p:nvPr/>
        </p:nvGraphicFramePr>
        <p:xfrm>
          <a:off x="0" y="1628800"/>
          <a:ext cx="9072594" cy="3423920"/>
        </p:xfrm>
        <a:graphic>
          <a:graphicData uri="http://schemas.openxmlformats.org/drawingml/2006/table">
            <a:tbl>
              <a:tblPr firstRow="1" bandRow="1">
                <a:tableStyleId>{5C22544A-7EE6-4342-B048-85BDC9FD1C3A}</a:tableStyleId>
              </a:tblPr>
              <a:tblGrid>
                <a:gridCol w="1213938"/>
                <a:gridCol w="1213938"/>
                <a:gridCol w="1597287"/>
                <a:gridCol w="1118103"/>
                <a:gridCol w="1309776"/>
                <a:gridCol w="1309776"/>
                <a:gridCol w="1309776"/>
              </a:tblGrid>
              <a:tr h="370840">
                <a:tc>
                  <a:txBody>
                    <a:bodyPr/>
                    <a:lstStyle/>
                    <a:p>
                      <a:pPr algn="ctr"/>
                      <a:r>
                        <a:rPr lang="en-GB" sz="1600" dirty="0" smtClean="0">
                          <a:latin typeface="Calibri" pitchFamily="34" charset="0"/>
                          <a:cs typeface="Calibri" pitchFamily="34" charset="0"/>
                        </a:rPr>
                        <a:t>Task No</a:t>
                      </a:r>
                      <a:endParaRPr lang="en-GB" sz="1600" dirty="0">
                        <a:latin typeface="Calibri" pitchFamily="34" charset="0"/>
                        <a:cs typeface="Calibri" pitchFamily="34" charset="0"/>
                      </a:endParaRPr>
                    </a:p>
                  </a:txBody>
                  <a:tcPr anchor="ctr"/>
                </a:tc>
                <a:tc>
                  <a:txBody>
                    <a:bodyPr/>
                    <a:lstStyle/>
                    <a:p>
                      <a:pPr algn="ctr"/>
                      <a:r>
                        <a:rPr lang="en-GB" sz="1600" dirty="0" smtClean="0">
                          <a:latin typeface="Calibri" pitchFamily="34" charset="0"/>
                          <a:cs typeface="Calibri" pitchFamily="34" charset="0"/>
                        </a:rPr>
                        <a:t>Date</a:t>
                      </a:r>
                      <a:endParaRPr lang="en-GB" sz="1600" dirty="0">
                        <a:latin typeface="Calibri" pitchFamily="34" charset="0"/>
                        <a:cs typeface="Calibri" pitchFamily="34" charset="0"/>
                      </a:endParaRPr>
                    </a:p>
                  </a:txBody>
                  <a:tcPr anchor="ctr"/>
                </a:tc>
                <a:tc>
                  <a:txBody>
                    <a:bodyPr/>
                    <a:lstStyle/>
                    <a:p>
                      <a:pPr algn="ctr"/>
                      <a:r>
                        <a:rPr lang="en-GB" sz="1600" dirty="0" smtClean="0">
                          <a:latin typeface="Calibri" pitchFamily="34" charset="0"/>
                          <a:cs typeface="Calibri" pitchFamily="34" charset="0"/>
                        </a:rPr>
                        <a:t>Activity</a:t>
                      </a:r>
                      <a:endParaRPr lang="en-GB" sz="1600" dirty="0">
                        <a:latin typeface="Calibri" pitchFamily="34" charset="0"/>
                        <a:cs typeface="Calibri" pitchFamily="34" charset="0"/>
                      </a:endParaRPr>
                    </a:p>
                  </a:txBody>
                  <a:tcPr anchor="ctr"/>
                </a:tc>
                <a:tc>
                  <a:txBody>
                    <a:bodyPr/>
                    <a:lstStyle/>
                    <a:p>
                      <a:pPr algn="ctr"/>
                      <a:r>
                        <a:rPr lang="en-GB" sz="1600" dirty="0" smtClean="0">
                          <a:latin typeface="Calibri" pitchFamily="34" charset="0"/>
                          <a:cs typeface="Calibri" pitchFamily="34" charset="0"/>
                        </a:rPr>
                        <a:t>Time Taken</a:t>
                      </a:r>
                      <a:endParaRPr lang="en-GB" sz="1600" dirty="0">
                        <a:latin typeface="Calibri" pitchFamily="34" charset="0"/>
                        <a:cs typeface="Calibri" pitchFamily="34" charset="0"/>
                      </a:endParaRPr>
                    </a:p>
                  </a:txBody>
                  <a:tcPr anchor="ctr"/>
                </a:tc>
                <a:tc>
                  <a:txBody>
                    <a:bodyPr/>
                    <a:lstStyle/>
                    <a:p>
                      <a:pPr algn="ctr"/>
                      <a:r>
                        <a:rPr lang="en-GB" sz="1600" dirty="0" smtClean="0">
                          <a:latin typeface="Calibri" pitchFamily="34" charset="0"/>
                          <a:cs typeface="Calibri" pitchFamily="34" charset="0"/>
                        </a:rPr>
                        <a:t>Evidence</a:t>
                      </a:r>
                      <a:endParaRPr lang="en-GB" sz="1600" dirty="0">
                        <a:latin typeface="Calibri" pitchFamily="34" charset="0"/>
                        <a:cs typeface="Calibri" pitchFamily="34" charset="0"/>
                      </a:endParaRPr>
                    </a:p>
                  </a:txBody>
                  <a:tcPr anchor="ctr"/>
                </a:tc>
                <a:tc>
                  <a:txBody>
                    <a:bodyPr/>
                    <a:lstStyle/>
                    <a:p>
                      <a:pPr algn="ctr"/>
                      <a:r>
                        <a:rPr lang="en-GB" sz="1600" dirty="0" smtClean="0">
                          <a:latin typeface="Calibri" pitchFamily="34" charset="0"/>
                          <a:cs typeface="Calibri" pitchFamily="34" charset="0"/>
                        </a:rPr>
                        <a:t>Storyboard /Sketch Ref</a:t>
                      </a:r>
                      <a:endParaRPr lang="en-GB" sz="1600" dirty="0">
                        <a:latin typeface="Calibri" pitchFamily="34" charset="0"/>
                        <a:cs typeface="Calibri" pitchFamily="34" charset="0"/>
                      </a:endParaRPr>
                    </a:p>
                  </a:txBody>
                  <a:tcPr anchor="ctr"/>
                </a:tc>
                <a:tc>
                  <a:txBody>
                    <a:bodyPr/>
                    <a:lstStyle/>
                    <a:p>
                      <a:pPr algn="ctr"/>
                      <a:r>
                        <a:rPr lang="en-GB" sz="1600" dirty="0" smtClean="0">
                          <a:latin typeface="Calibri" pitchFamily="34" charset="0"/>
                          <a:cs typeface="Calibri" pitchFamily="34" charset="0"/>
                        </a:rPr>
                        <a:t>Comments</a:t>
                      </a:r>
                      <a:endParaRPr lang="en-GB" sz="1600" dirty="0">
                        <a:latin typeface="Calibri" pitchFamily="34" charset="0"/>
                        <a:cs typeface="Calibri" pitchFamily="34" charset="0"/>
                      </a:endParaRPr>
                    </a:p>
                  </a:txBody>
                  <a:tcPr anchor="ctr"/>
                </a:tc>
              </a:tr>
              <a:tr h="370840">
                <a:tc>
                  <a:txBody>
                    <a:bodyPr/>
                    <a:lstStyle/>
                    <a:p>
                      <a:pPr algn="ctr"/>
                      <a:r>
                        <a:rPr lang="en-GB" sz="1400" dirty="0" smtClean="0">
                          <a:latin typeface="Calibri" pitchFamily="34" charset="0"/>
                          <a:cs typeface="Calibri" pitchFamily="34" charset="0"/>
                        </a:rPr>
                        <a:t>1</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5/4/2009</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Create background for</a:t>
                      </a:r>
                      <a:r>
                        <a:rPr lang="en-GB" sz="1400" baseline="0" dirty="0" smtClean="0">
                          <a:latin typeface="Calibri" pitchFamily="34" charset="0"/>
                          <a:cs typeface="Calibri" pitchFamily="34" charset="0"/>
                        </a:rPr>
                        <a:t> introduction scene</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2 days</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Screen shots 1 through to</a:t>
                      </a:r>
                      <a:r>
                        <a:rPr lang="en-GB" sz="1400" baseline="0" dirty="0" smtClean="0">
                          <a:latin typeface="Calibri" pitchFamily="34" charset="0"/>
                          <a:cs typeface="Calibri" pitchFamily="34" charset="0"/>
                        </a:rPr>
                        <a:t> 5</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Story board</a:t>
                      </a:r>
                      <a:r>
                        <a:rPr lang="en-GB" sz="1400" baseline="0" dirty="0" smtClean="0">
                          <a:latin typeface="Calibri" pitchFamily="34" charset="0"/>
                          <a:cs typeface="Calibri" pitchFamily="34" charset="0"/>
                        </a:rPr>
                        <a:t> 1a,1b,1c,1d</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Slight</a:t>
                      </a:r>
                      <a:r>
                        <a:rPr lang="en-GB" sz="1400" baseline="0" dirty="0" smtClean="0">
                          <a:latin typeface="Calibri" pitchFamily="34" charset="0"/>
                          <a:cs typeface="Calibri" pitchFamily="34" charset="0"/>
                        </a:rPr>
                        <a:t> alteration in background see screenshot notes.</a:t>
                      </a:r>
                      <a:endParaRPr lang="en-GB" sz="1400" dirty="0">
                        <a:latin typeface="Calibri" pitchFamily="34" charset="0"/>
                        <a:cs typeface="Calibri" pitchFamily="34" charset="0"/>
                      </a:endParaRPr>
                    </a:p>
                  </a:txBody>
                  <a:tcPr/>
                </a:tc>
              </a:tr>
              <a:tr h="370840">
                <a:tc>
                  <a:txBody>
                    <a:bodyPr/>
                    <a:lstStyle/>
                    <a:p>
                      <a:pPr algn="ctr"/>
                      <a:r>
                        <a:rPr lang="en-GB" sz="1400" dirty="0" smtClean="0">
                          <a:latin typeface="Calibri" pitchFamily="34" charset="0"/>
                          <a:cs typeface="Calibri" pitchFamily="34" charset="0"/>
                        </a:rPr>
                        <a:t>2</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7/4/2009</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Create body, head and limbs of</a:t>
                      </a:r>
                      <a:r>
                        <a:rPr lang="en-GB" sz="1400" baseline="0" dirty="0" smtClean="0">
                          <a:latin typeface="Calibri" pitchFamily="34" charset="0"/>
                          <a:cs typeface="Calibri" pitchFamily="34" charset="0"/>
                        </a:rPr>
                        <a:t> main character</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Half a day</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Screen shot 6 through 12</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Character</a:t>
                      </a:r>
                      <a:r>
                        <a:rPr lang="en-GB" sz="1400" baseline="0" dirty="0" smtClean="0">
                          <a:latin typeface="Calibri" pitchFamily="34" charset="0"/>
                          <a:cs typeface="Calibri" pitchFamily="34" charset="0"/>
                        </a:rPr>
                        <a:t> s</a:t>
                      </a:r>
                      <a:r>
                        <a:rPr lang="en-GB" sz="1400" dirty="0" smtClean="0">
                          <a:latin typeface="Calibri" pitchFamily="34" charset="0"/>
                          <a:cs typeface="Calibri" pitchFamily="34" charset="0"/>
                        </a:rPr>
                        <a:t>ketch referenced</a:t>
                      </a:r>
                      <a:endParaRPr lang="en-GB" sz="1400" dirty="0">
                        <a:latin typeface="Calibri" pitchFamily="34" charset="0"/>
                        <a:cs typeface="Calibri" pitchFamily="34" charset="0"/>
                      </a:endParaRPr>
                    </a:p>
                  </a:txBody>
                  <a:tcPr/>
                </a:tc>
                <a:tc>
                  <a:txBody>
                    <a:bodyPr/>
                    <a:lstStyle/>
                    <a:p>
                      <a:r>
                        <a:rPr lang="en-GB" sz="1400" dirty="0" smtClean="0">
                          <a:latin typeface="Calibri" pitchFamily="34" charset="0"/>
                          <a:cs typeface="Calibri" pitchFamily="34" charset="0"/>
                        </a:rPr>
                        <a:t>Most of face left blank ready for expressions.</a:t>
                      </a:r>
                      <a:endParaRPr lang="en-GB" sz="1400" dirty="0">
                        <a:latin typeface="Calibri" pitchFamily="34" charset="0"/>
                        <a:cs typeface="Calibri" pitchFamily="34" charset="0"/>
                      </a:endParaRPr>
                    </a:p>
                  </a:txBody>
                  <a:tcPr/>
                </a:tc>
              </a:tr>
              <a:tr h="370840">
                <a:tc>
                  <a:txBody>
                    <a:bodyPr/>
                    <a:lstStyle/>
                    <a:p>
                      <a:pPr algn="ctr"/>
                      <a:r>
                        <a:rPr lang="en-GB" sz="1400" dirty="0" smtClean="0">
                          <a:latin typeface="Calibri" pitchFamily="34" charset="0"/>
                          <a:cs typeface="Calibri" pitchFamily="34" charset="0"/>
                        </a:rPr>
                        <a:t>3</a:t>
                      </a:r>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r>
              <a:tr h="370840">
                <a:tc>
                  <a:txBody>
                    <a:bodyPr/>
                    <a:lstStyle/>
                    <a:p>
                      <a:pPr algn="ctr"/>
                      <a:r>
                        <a:rPr lang="en-GB" sz="1400" dirty="0" smtClean="0">
                          <a:latin typeface="Calibri" pitchFamily="34" charset="0"/>
                          <a:cs typeface="Calibri" pitchFamily="34" charset="0"/>
                        </a:rPr>
                        <a:t>4</a:t>
                      </a:r>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c>
                  <a:txBody>
                    <a:bodyPr/>
                    <a:lstStyle/>
                    <a:p>
                      <a:endParaRPr lang="en-GB" sz="1400" dirty="0">
                        <a:latin typeface="Calibri" pitchFamily="34" charset="0"/>
                        <a:cs typeface="Calibri" pitchFamily="34" charset="0"/>
                      </a:endParaRPr>
                    </a:p>
                  </a:txBody>
                  <a:tcPr/>
                </a:tc>
              </a:tr>
            </a:tbl>
          </a:graphicData>
        </a:graphic>
      </p:graphicFrame>
      <p:pic>
        <p:nvPicPr>
          <p:cNvPr id="6" name="Picture 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23472"/>
            <a:ext cx="8337104" cy="857256"/>
          </a:xfrm>
        </p:spPr>
        <p:txBody>
          <a:bodyPr>
            <a:normAutofit/>
          </a:bodyPr>
          <a:lstStyle/>
          <a:p>
            <a:r>
              <a:rPr lang="en-GB" sz="4000" dirty="0" smtClean="0"/>
              <a:t> 7 - Creating your Animation</a:t>
            </a:r>
            <a:endParaRPr lang="en-GB" sz="4000" dirty="0"/>
          </a:p>
        </p:txBody>
      </p:sp>
      <p:sp>
        <p:nvSpPr>
          <p:cNvPr id="8" name="Round Same Side Corner Rectangle 7">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6" action="ppaction://hlinksldjump"/>
          </p:cNvPr>
          <p:cNvSpPr/>
          <p:nvPr/>
        </p:nvSpPr>
        <p:spPr>
          <a:xfrm>
            <a:off x="54360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9" name="Round Same Side Corner Rectangle 18">
            <a:hlinkClick r:id="rId17"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0" name="Round Same Side Corner Rectangle 19">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1" name="Round Same Side Corner Rectangle 20">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2" name="Round Same Side Corner Rectangle 21">
            <a:hlinkClick r:id="rId20"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3" name="Round Same Side Corner Rectangle 22">
            <a:hlinkClick r:id="rId21"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764704"/>
            <a:ext cx="8858312" cy="5000660"/>
          </a:xfrm>
        </p:spPr>
        <p:txBody>
          <a:bodyPr>
            <a:noAutofit/>
          </a:bodyPr>
          <a:lstStyle/>
          <a:p>
            <a:pPr marL="0" indent="0">
              <a:buNone/>
            </a:pPr>
            <a:r>
              <a:rPr lang="en-GB" sz="2000" dirty="0" smtClean="0"/>
              <a:t>Using Flash, </a:t>
            </a:r>
            <a:r>
              <a:rPr lang="en-GB" sz="2000" dirty="0" err="1" smtClean="0"/>
              <a:t>DrawPlus</a:t>
            </a:r>
            <a:r>
              <a:rPr lang="en-GB" sz="2000" dirty="0" smtClean="0"/>
              <a:t> or any other animation package you need to 	             create your finished animation based on the storyboard and 		      characters identified in previous tasks.</a:t>
            </a:r>
          </a:p>
          <a:p>
            <a:pPr marL="0" indent="0">
              <a:buNone/>
            </a:pPr>
            <a:r>
              <a:rPr lang="en-GB" sz="2400" dirty="0" smtClean="0"/>
              <a:t>--------------------------------------------------------------------------------------------</a:t>
            </a:r>
          </a:p>
          <a:p>
            <a:pPr marL="0" indent="0">
              <a:buNone/>
            </a:pPr>
            <a:r>
              <a:rPr lang="en-GB" sz="2000" b="1" i="1" dirty="0" smtClean="0"/>
              <a:t>Task 9 (P7.1)</a:t>
            </a:r>
            <a:r>
              <a:rPr lang="en-GB" sz="2000" b="1" dirty="0" smtClean="0"/>
              <a:t> </a:t>
            </a:r>
            <a:r>
              <a:rPr lang="en-GB" sz="2000" dirty="0" smtClean="0"/>
              <a:t>- Evidence the creation of the animation</a:t>
            </a:r>
          </a:p>
          <a:p>
            <a:r>
              <a:rPr lang="en-GB" sz="1800" dirty="0" smtClean="0"/>
              <a:t>As you create your animation you will need to explain the </a:t>
            </a:r>
            <a:r>
              <a:rPr lang="en-GB" sz="1800" b="1" dirty="0" smtClean="0"/>
              <a:t>processes</a:t>
            </a:r>
            <a:r>
              <a:rPr lang="en-GB" sz="1800" dirty="0" smtClean="0"/>
              <a:t> and </a:t>
            </a:r>
            <a:r>
              <a:rPr lang="en-GB" sz="1800" b="1" dirty="0" smtClean="0"/>
              <a:t>techniques</a:t>
            </a:r>
            <a:r>
              <a:rPr lang="en-GB" sz="1800" dirty="0" smtClean="0"/>
              <a:t> used</a:t>
            </a:r>
          </a:p>
          <a:p>
            <a:r>
              <a:rPr lang="en-GB" sz="1800" dirty="0" smtClean="0"/>
              <a:t>Be sure to cross reference your storyboards/log sheets/production diary (making notes on the print screens if necessary)</a:t>
            </a:r>
          </a:p>
          <a:p>
            <a:r>
              <a:rPr lang="en-GB" sz="1800" dirty="0" smtClean="0"/>
              <a:t>REMEMBER your animation </a:t>
            </a:r>
            <a:r>
              <a:rPr lang="en-GB" sz="1800" b="1" dirty="0" smtClean="0"/>
              <a:t>MUST BE </a:t>
            </a:r>
            <a:r>
              <a:rPr lang="en-GB" sz="1800" dirty="0" smtClean="0"/>
              <a:t>at LEAST </a:t>
            </a:r>
            <a:r>
              <a:rPr lang="en-GB" sz="1800" b="1" dirty="0" smtClean="0"/>
              <a:t>45</a:t>
            </a:r>
            <a:r>
              <a:rPr lang="en-GB" sz="1800" dirty="0" smtClean="0"/>
              <a:t> seconds long</a:t>
            </a:r>
          </a:p>
          <a:p>
            <a:endParaRPr lang="en-GB" sz="1600" dirty="0" smtClean="0"/>
          </a:p>
          <a:p>
            <a:endParaRPr lang="en-GB" sz="1600" dirty="0" smtClean="0"/>
          </a:p>
          <a:p>
            <a:pPr>
              <a:buNone/>
            </a:pPr>
            <a:endParaRPr lang="en-GB" sz="1600" dirty="0" smtClean="0"/>
          </a:p>
          <a:p>
            <a:pPr>
              <a:buNone/>
            </a:pPr>
            <a:endParaRPr lang="en-GB" sz="1600" dirty="0" smtClean="0"/>
          </a:p>
          <a:p>
            <a:pPr>
              <a:buNone/>
            </a:pPr>
            <a:endParaRPr lang="en-GB" sz="1600" dirty="0" smtClean="0"/>
          </a:p>
          <a:p>
            <a:pPr marL="0" indent="0">
              <a:buNone/>
            </a:pPr>
            <a:r>
              <a:rPr lang="en-GB" sz="2000" b="1" i="1" dirty="0" smtClean="0"/>
              <a:t>Task 10 (M3)</a:t>
            </a:r>
            <a:r>
              <a:rPr lang="en-GB" sz="2000" dirty="0" smtClean="0"/>
              <a:t> - Evidence the inclusion of user interaction features or scripts 	included within the animation</a:t>
            </a:r>
          </a:p>
          <a:p>
            <a:endParaRPr lang="en-GB" sz="2000" dirty="0" smtClean="0"/>
          </a:p>
          <a:p>
            <a:endParaRPr lang="en-GB" sz="2000" dirty="0" smtClean="0"/>
          </a:p>
          <a:p>
            <a:endParaRPr lang="en-GB" sz="2000" dirty="0" smtClean="0"/>
          </a:p>
        </p:txBody>
      </p:sp>
      <p:pic>
        <p:nvPicPr>
          <p:cNvPr id="3074" name="Picture 2" descr="draw-pencil-sketch"/>
          <p:cNvPicPr>
            <a:picLocks noChangeAspect="1" noChangeArrowheads="1"/>
          </p:cNvPicPr>
          <p:nvPr/>
        </p:nvPicPr>
        <p:blipFill>
          <a:blip r:embed="rId3" cstate="print"/>
          <a:srcRect/>
          <a:stretch>
            <a:fillRect/>
          </a:stretch>
        </p:blipFill>
        <p:spPr bwMode="auto">
          <a:xfrm>
            <a:off x="7286644" y="0"/>
            <a:ext cx="1857356" cy="1376867"/>
          </a:xfrm>
          <a:prstGeom prst="rect">
            <a:avLst/>
          </a:prstGeom>
          <a:noFill/>
        </p:spPr>
      </p:pic>
      <p:pic>
        <p:nvPicPr>
          <p:cNvPr id="6" name="Picture 5" descr="home.jpg">
            <a:hlinkClick r:id="rId4" action="ppaction://hlinksldjump"/>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6"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23472"/>
            <a:ext cx="8686800" cy="857256"/>
          </a:xfrm>
        </p:spPr>
        <p:txBody>
          <a:bodyPr>
            <a:normAutofit/>
          </a:bodyPr>
          <a:lstStyle/>
          <a:p>
            <a:r>
              <a:rPr lang="en-GB" sz="4000" dirty="0" smtClean="0"/>
              <a:t> 8 - Animation Evidence</a:t>
            </a:r>
            <a:endParaRPr lang="en-GB" sz="4000" dirty="0"/>
          </a:p>
        </p:txBody>
      </p:sp>
      <p:graphicFrame>
        <p:nvGraphicFramePr>
          <p:cNvPr id="8" name="Table 7"/>
          <p:cNvGraphicFramePr>
            <a:graphicFrameLocks noGrp="1"/>
          </p:cNvGraphicFramePr>
          <p:nvPr/>
        </p:nvGraphicFramePr>
        <p:xfrm>
          <a:off x="251520" y="3861048"/>
          <a:ext cx="8640961" cy="1645920"/>
        </p:xfrm>
        <a:graphic>
          <a:graphicData uri="http://schemas.openxmlformats.org/drawingml/2006/table">
            <a:tbl>
              <a:tblPr firstRow="1" bandRow="1">
                <a:tableStyleId>{5C22544A-7EE6-4342-B048-85BDC9FD1C3A}</a:tableStyleId>
              </a:tblPr>
              <a:tblGrid>
                <a:gridCol w="1234423"/>
                <a:gridCol w="1234423"/>
                <a:gridCol w="1234423"/>
                <a:gridCol w="1234423"/>
                <a:gridCol w="1234423"/>
                <a:gridCol w="1234423"/>
                <a:gridCol w="1234423"/>
              </a:tblGrid>
              <a:tr h="370840">
                <a:tc>
                  <a:txBody>
                    <a:bodyPr/>
                    <a:lstStyle/>
                    <a:p>
                      <a:pPr algn="ctr"/>
                      <a:r>
                        <a:rPr lang="en-GB" sz="1600" dirty="0" smtClean="0">
                          <a:solidFill>
                            <a:schemeClr val="tx1"/>
                          </a:solidFill>
                          <a:latin typeface="Calibri" pitchFamily="34" charset="0"/>
                          <a:cs typeface="Calibri" pitchFamily="34" charset="0"/>
                        </a:rPr>
                        <a:t>Frames</a:t>
                      </a:r>
                      <a:endParaRPr lang="en-GB" sz="16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Layers</a:t>
                      </a:r>
                      <a:endParaRPr lang="en-GB" sz="16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Onion Skinning</a:t>
                      </a:r>
                      <a:endParaRPr lang="en-GB" sz="16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Tweening</a:t>
                      </a:r>
                      <a:endParaRPr lang="en-GB" sz="16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Morphing</a:t>
                      </a:r>
                      <a:endParaRPr lang="en-GB" sz="16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Libraries &amp; Buttons</a:t>
                      </a:r>
                      <a:endParaRPr lang="en-GB" sz="16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Scripting</a:t>
                      </a:r>
                      <a:endParaRPr lang="en-GB" sz="1600"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gridSpan="2">
                  <a:txBody>
                    <a:bodyPr/>
                    <a:lstStyle/>
                    <a:p>
                      <a:pPr algn="ctr"/>
                      <a:r>
                        <a:rPr lang="en-GB" sz="1600" b="1" dirty="0" smtClean="0">
                          <a:solidFill>
                            <a:schemeClr val="tx1"/>
                          </a:solidFill>
                          <a:latin typeface="Calibri" pitchFamily="34" charset="0"/>
                          <a:cs typeface="Calibri" pitchFamily="34" charset="0"/>
                        </a:rPr>
                        <a:t>U</a:t>
                      </a:r>
                      <a:r>
                        <a:rPr lang="en-GB" sz="1600" b="1" baseline="0" dirty="0" smtClean="0">
                          <a:solidFill>
                            <a:schemeClr val="tx1"/>
                          </a:solidFill>
                          <a:latin typeface="Calibri" pitchFamily="34" charset="0"/>
                          <a:cs typeface="Calibri" pitchFamily="34" charset="0"/>
                        </a:rPr>
                        <a:t>se of Various Principles of Animation - see LO1 - Section 4</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hMerge="1">
                  <a:txBody>
                    <a:bodyPr/>
                    <a:lstStyle/>
                    <a:p>
                      <a:endParaRPr lang="en-GB" dirty="0"/>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rPr>
                        <a:t>Blur Tool / Magic Wand</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rPr>
                        <a:t>Interaction</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rPr>
                        <a:t>Props</a:t>
                      </a:r>
                      <a:r>
                        <a:rPr lang="en-GB" sz="1600" b="1" baseline="0" dirty="0" smtClean="0">
                          <a:solidFill>
                            <a:schemeClr val="tx1"/>
                          </a:solidFill>
                          <a:latin typeface="Calibri" pitchFamily="34" charset="0"/>
                          <a:cs typeface="Calibri" pitchFamily="34" charset="0"/>
                        </a:rPr>
                        <a:t> (Text / Images / Sound / Video)</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rPr>
                        <a:t>Character Expressions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rPr>
                        <a:t>Timings &amp; Movement</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9" name="Round Same Side Corner Rectangle 8">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0" name="Round Same Side Corner Rectangle 9">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1" name="Round Same Side Corner Rectangle 10">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2" name="Round Same Side Corner Rectangle 11">
            <a:hlinkClick r:id="rId10"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3" name="Round Same Side Corner Rectangle 12">
            <a:hlinkClick r:id="rId11"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4" name="Round Same Side Corner Rectangle 13">
            <a:hlinkClick r:id="rId12"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6" name="Round Same Side Corner Rectangle 15">
            <a:hlinkClick r:id="rId14"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7" name="Round Same Side Corner Rectangle 16">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8" name="Round Same Side Corner Rectangle 17">
            <a:hlinkClick r:id="rId16"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9" name="Round Same Side Corner Rectangle 18">
            <a:hlinkClick r:id="rId17"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20" name="Round Same Side Corner Rectangle 19">
            <a:hlinkClick r:id="rId18" action="ppaction://hlinksldjump"/>
          </p:cNvPr>
          <p:cNvSpPr/>
          <p:nvPr/>
        </p:nvSpPr>
        <p:spPr>
          <a:xfrm>
            <a:off x="579613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1" name="Round Same Side Corner Rectangle 20">
            <a:hlinkClick r:id="rId19"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2" name="Round Same Side Corner Rectangle 21">
            <a:hlinkClick r:id="rId20"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3" name="Round Same Side Corner Rectangle 22">
            <a:hlinkClick r:id="rId21"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4" name="Round Same Side Corner Rectangle 23">
            <a:hlinkClick r:id="rId22"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857232"/>
            <a:ext cx="8643998" cy="5143536"/>
          </a:xfrm>
        </p:spPr>
        <p:txBody>
          <a:bodyPr>
            <a:noAutofit/>
          </a:bodyPr>
          <a:lstStyle/>
          <a:p>
            <a:pPr marL="0" indent="0">
              <a:buNone/>
            </a:pPr>
            <a:r>
              <a:rPr lang="en-GB" sz="2000" b="1" i="1" dirty="0" smtClean="0"/>
              <a:t>Task 11 (P7.2)</a:t>
            </a:r>
            <a:r>
              <a:rPr lang="en-GB" sz="2000" dirty="0" smtClean="0"/>
              <a:t> - Create a test table that can be used to test your animation - see next page for </a:t>
            </a:r>
            <a:r>
              <a:rPr lang="en-GB" sz="2000" dirty="0" smtClean="0">
                <a:hlinkClick r:id="rId3" action="ppaction://hlinksldjump"/>
              </a:rPr>
              <a:t>example of test table</a:t>
            </a:r>
            <a:r>
              <a:rPr lang="en-GB" sz="2000" dirty="0" smtClean="0"/>
              <a:t> structure</a:t>
            </a:r>
          </a:p>
          <a:p>
            <a:pPr marL="457200" indent="-457200"/>
            <a:r>
              <a:rPr lang="en-GB" sz="2000" dirty="0" smtClean="0">
                <a:solidFill>
                  <a:srgbClr val="000000"/>
                </a:solidFill>
                <a:ea typeface="Times New Roman"/>
              </a:rPr>
              <a:t>Animation created must have the following areas considered for testing:</a:t>
            </a:r>
          </a:p>
          <a:p>
            <a:pPr marL="950976" lvl="2" indent="-457200">
              <a:spcAft>
                <a:spcPts val="0"/>
              </a:spcAft>
              <a:buClrTx/>
              <a:buNone/>
              <a:tabLst>
                <a:tab pos="-118745" algn="l"/>
              </a:tabLst>
              <a:defRPr/>
            </a:pPr>
            <a:endParaRPr lang="en-GB" sz="1800" dirty="0" smtClean="0"/>
          </a:p>
        </p:txBody>
      </p:sp>
      <p:pic>
        <p:nvPicPr>
          <p:cNvPr id="17" name="Picture 16" descr="right.gif">
            <a:hlinkClick r:id="rId3" action="ppaction://hlinksldjump"/>
          </p:cNvPr>
          <p:cNvPicPr>
            <a:picLocks noChangeAspect="1"/>
          </p:cNvPicPr>
          <p:nvPr/>
        </p:nvPicPr>
        <p:blipFill>
          <a:blip r:embed="rId4" cstate="print"/>
          <a:stretch>
            <a:fillRect/>
          </a:stretch>
        </p:blipFill>
        <p:spPr>
          <a:xfrm>
            <a:off x="8727504" y="6432376"/>
            <a:ext cx="381000" cy="381000"/>
          </a:xfrm>
          <a:prstGeom prst="rect">
            <a:avLst/>
          </a:prstGeom>
        </p:spPr>
      </p:pic>
      <p:pic>
        <p:nvPicPr>
          <p:cNvPr id="20" name="Picture 19"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21" name="Round Same Side Corner Rectangle 20">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2" name="Title 1"/>
          <p:cNvSpPr>
            <a:spLocks noGrp="1"/>
          </p:cNvSpPr>
          <p:nvPr>
            <p:ph type="title"/>
          </p:nvPr>
        </p:nvSpPr>
        <p:spPr>
          <a:xfrm>
            <a:off x="0" y="383574"/>
            <a:ext cx="8409112" cy="381130"/>
          </a:xfrm>
        </p:spPr>
        <p:txBody>
          <a:bodyPr>
            <a:normAutofit fontScale="90000"/>
          </a:bodyPr>
          <a:lstStyle/>
          <a:p>
            <a:r>
              <a:rPr lang="en-GB" dirty="0" smtClean="0"/>
              <a:t> 9</a:t>
            </a:r>
            <a:r>
              <a:rPr lang="en-GB" b="1" dirty="0" smtClean="0"/>
              <a:t> - Test Plan</a:t>
            </a:r>
            <a:endParaRPr lang="en-GB" dirty="0"/>
          </a:p>
        </p:txBody>
      </p:sp>
      <p:graphicFrame>
        <p:nvGraphicFramePr>
          <p:cNvPr id="22" name="Table 21"/>
          <p:cNvGraphicFramePr>
            <a:graphicFrameLocks noGrp="1"/>
          </p:cNvGraphicFramePr>
          <p:nvPr/>
        </p:nvGraphicFramePr>
        <p:xfrm>
          <a:off x="251520" y="2011680"/>
          <a:ext cx="8568954" cy="2377440"/>
        </p:xfrm>
        <a:graphic>
          <a:graphicData uri="http://schemas.openxmlformats.org/drawingml/2006/table">
            <a:tbl>
              <a:tblPr firstRow="1" bandRow="1">
                <a:tableStyleId>{5C22544A-7EE6-4342-B048-85BDC9FD1C3A}</a:tableStyleId>
              </a:tblPr>
              <a:tblGrid>
                <a:gridCol w="1428159"/>
                <a:gridCol w="1428159"/>
                <a:gridCol w="1428159"/>
                <a:gridCol w="1428159"/>
                <a:gridCol w="1428159"/>
                <a:gridCol w="1428159"/>
              </a:tblGrid>
              <a:tr h="370840">
                <a:tc>
                  <a:txBody>
                    <a:bodyPr/>
                    <a:lstStyle/>
                    <a:p>
                      <a:pPr algn="ctr"/>
                      <a:r>
                        <a:rPr lang="en-GB" sz="1800" b="1" dirty="0" smtClean="0">
                          <a:solidFill>
                            <a:schemeClr val="tx1"/>
                          </a:solidFill>
                          <a:latin typeface="Calibri" pitchFamily="34" charset="0"/>
                          <a:cs typeface="Calibri" pitchFamily="34" charset="0"/>
                        </a:rPr>
                        <a:t>Alignment of Elements </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US" sz="1800" b="1" dirty="0" smtClean="0">
                          <a:solidFill>
                            <a:schemeClr val="tx1"/>
                          </a:solidFill>
                          <a:latin typeface="Calibri" pitchFamily="34" charset="0"/>
                          <a:ea typeface="Times New Roman"/>
                          <a:cs typeface="Calibri" pitchFamily="34" charset="0"/>
                        </a:rPr>
                        <a:t>Text </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Accuracy or Spelling and Grammar </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latin typeface="Calibri" pitchFamily="34" charset="0"/>
                          <a:ea typeface="Times New Roman"/>
                          <a:cs typeface="Calibri" pitchFamily="34" charset="0"/>
                        </a:rPr>
                        <a:t>Graphics </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Sound</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Audio</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algn="ctr"/>
                      <a:r>
                        <a:rPr lang="en-GB" b="1" dirty="0" smtClean="0">
                          <a:solidFill>
                            <a:schemeClr val="tx1"/>
                          </a:solidFill>
                          <a:latin typeface="Calibri" pitchFamily="34" charset="0"/>
                          <a:cs typeface="Calibri" pitchFamily="34" charset="0"/>
                        </a:rPr>
                        <a:t>Video</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Effects</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latin typeface="Calibri" pitchFamily="34" charset="0"/>
                          <a:ea typeface="Times New Roman"/>
                          <a:cs typeface="Calibri" pitchFamily="34" charset="0"/>
                        </a:rPr>
                        <a:t>Interactive Elements </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Robustness and</a:t>
                      </a:r>
                      <a:r>
                        <a:rPr lang="en-GB" sz="1800" b="1" baseline="0" dirty="0" smtClean="0">
                          <a:solidFill>
                            <a:schemeClr val="tx1"/>
                          </a:solidFill>
                          <a:latin typeface="Calibri" pitchFamily="34" charset="0"/>
                          <a:cs typeface="Calibri" pitchFamily="34" charset="0"/>
                        </a:rPr>
                        <a:t> S</a:t>
                      </a:r>
                      <a:r>
                        <a:rPr lang="en-GB" sz="1800" b="1" dirty="0" smtClean="0">
                          <a:solidFill>
                            <a:schemeClr val="tx1"/>
                          </a:solidFill>
                          <a:latin typeface="Calibri" pitchFamily="34" charset="0"/>
                          <a:cs typeface="Calibri" pitchFamily="34" charset="0"/>
                        </a:rPr>
                        <a:t>tability of Animation in Different Conditions </a:t>
                      </a:r>
                    </a:p>
                  </a:txBody>
                  <a:tcPr anchor="ctr">
                    <a:solidFill>
                      <a:schemeClr val="tx2">
                        <a:lumMod val="20000"/>
                        <a:lumOff val="80000"/>
                      </a:schemeClr>
                    </a:soli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Linked to Storyboard</a:t>
                      </a: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Timings</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23" name="Round Same Side Corner Rectangle 22">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24" name="Round Same Side Corner Rectangle 23">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25" name="Round Same Side Corner Rectangle 24">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26" name="Round Same Side Corner Rectangle 25">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27" name="Round Same Side Corner Rectangle 26">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28" name="Round Same Side Corner Rectangle 27">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29" name="Round Same Side Corner Rectangle 28">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30" name="Round Same Side Corner Rectangle 29">
            <a:hlinkClick r:id="rId15"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31" name="Round Same Side Corner Rectangle 30">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32" name="Round Same Side Corner Rectangle 31">
            <a:hlinkClick r:id="rId17"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33" name="Round Same Side Corner Rectangle 32">
            <a:hlinkClick r:id="rId18"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34" name="Round Same Side Corner Rectangle 33">
            <a:hlinkClick r:id="rId19"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35" name="Round Same Side Corner Rectangle 34">
            <a:hlinkClick r:id="rId20" action="ppaction://hlinksldjump"/>
          </p:cNvPr>
          <p:cNvSpPr/>
          <p:nvPr/>
        </p:nvSpPr>
        <p:spPr>
          <a:xfrm>
            <a:off x="61561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36" name="Round Same Side Corner Rectangle 35">
            <a:hlinkClick r:id="rId21"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37" name="Round Same Side Corner Rectangle 36">
            <a:hlinkClick r:id="rId22"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38" name="Round Same Side Corner Rectangle 37">
            <a:hlinkClick r:id="rId23"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214282" y="908720"/>
          <a:ext cx="8686797" cy="5125720"/>
        </p:xfrm>
        <a:graphic>
          <a:graphicData uri="http://schemas.openxmlformats.org/drawingml/2006/table">
            <a:tbl>
              <a:tblPr firstRow="1" bandRow="1">
                <a:tableStyleId>{5C22544A-7EE6-4342-B048-85BDC9FD1C3A}</a:tableStyleId>
              </a:tblPr>
              <a:tblGrid>
                <a:gridCol w="1240971"/>
                <a:gridCol w="1240971"/>
                <a:gridCol w="1240971"/>
                <a:gridCol w="1240971"/>
                <a:gridCol w="1240971"/>
                <a:gridCol w="1240971"/>
                <a:gridCol w="1240971"/>
              </a:tblGrid>
              <a:tr h="370840">
                <a:tc>
                  <a:txBody>
                    <a:bodyPr/>
                    <a:lstStyle/>
                    <a:p>
                      <a:pPr algn="ctr"/>
                      <a:r>
                        <a:rPr lang="en-GB" sz="1800" dirty="0" smtClean="0">
                          <a:solidFill>
                            <a:schemeClr val="tx1"/>
                          </a:solidFill>
                          <a:latin typeface="Calibri" pitchFamily="34" charset="0"/>
                          <a:cs typeface="Calibri" pitchFamily="34" charset="0"/>
                        </a:rPr>
                        <a:t>Test</a:t>
                      </a:r>
                      <a:r>
                        <a:rPr lang="en-GB" sz="1800" baseline="0" dirty="0" smtClean="0">
                          <a:solidFill>
                            <a:schemeClr val="tx1"/>
                          </a:solidFill>
                          <a:latin typeface="Calibri" pitchFamily="34" charset="0"/>
                          <a:cs typeface="Calibri" pitchFamily="34" charset="0"/>
                        </a:rPr>
                        <a:t> Number</a:t>
                      </a:r>
                      <a:endParaRPr lang="en-GB" sz="1800" dirty="0">
                        <a:solidFill>
                          <a:schemeClr val="tx1"/>
                        </a:solidFill>
                        <a:latin typeface="Calibri" pitchFamily="34" charset="0"/>
                        <a:cs typeface="Calibri" pitchFamily="34" charset="0"/>
                      </a:endParaRPr>
                    </a:p>
                  </a:txBody>
                  <a:tcPr anchor="ctr"/>
                </a:tc>
                <a:tc>
                  <a:txBody>
                    <a:bodyPr/>
                    <a:lstStyle/>
                    <a:p>
                      <a:pPr algn="ctr"/>
                      <a:r>
                        <a:rPr kumimoji="0" lang="en-GB" sz="1800" b="1" kern="1200" dirty="0" smtClean="0">
                          <a:solidFill>
                            <a:schemeClr val="tx1"/>
                          </a:solidFill>
                          <a:latin typeface="Calibri" pitchFamily="34" charset="0"/>
                          <a:ea typeface="+mn-ea"/>
                          <a:cs typeface="Calibri" pitchFamily="34" charset="0"/>
                        </a:rPr>
                        <a:t>What am I testing</a:t>
                      </a:r>
                      <a:endParaRPr kumimoji="0" lang="en-GB" sz="1800" b="1" kern="1200" dirty="0">
                        <a:solidFill>
                          <a:schemeClr val="tx1"/>
                        </a:solidFill>
                        <a:latin typeface="Calibri" pitchFamily="34" charset="0"/>
                        <a:ea typeface="+mn-ea"/>
                        <a:cs typeface="Calibri" pitchFamily="34" charset="0"/>
                      </a:endParaRPr>
                    </a:p>
                  </a:txBody>
                  <a:tcPr anchor="ctr"/>
                </a:tc>
                <a:tc>
                  <a:txBody>
                    <a:bodyPr/>
                    <a:lstStyle/>
                    <a:p>
                      <a:pPr algn="ctr"/>
                      <a:r>
                        <a:rPr kumimoji="0" lang="en-GB" sz="1800" b="1" kern="1200" dirty="0" smtClean="0">
                          <a:solidFill>
                            <a:schemeClr val="tx1"/>
                          </a:solidFill>
                          <a:latin typeface="Calibri" pitchFamily="34" charset="0"/>
                          <a:ea typeface="+mn-ea"/>
                          <a:cs typeface="Calibri" pitchFamily="34" charset="0"/>
                        </a:rPr>
                        <a:t>Where am I testing?</a:t>
                      </a:r>
                      <a:endParaRPr kumimoji="0" lang="en-GB" sz="1800" b="1" kern="1200" dirty="0">
                        <a:solidFill>
                          <a:schemeClr val="tx1"/>
                        </a:solidFill>
                        <a:latin typeface="Calibri" pitchFamily="34" charset="0"/>
                        <a:ea typeface="+mn-ea"/>
                        <a:cs typeface="Calibri" pitchFamily="34" charset="0"/>
                      </a:endParaRPr>
                    </a:p>
                  </a:txBody>
                  <a:tcPr anchor="ctr"/>
                </a:tc>
                <a:tc>
                  <a:txBody>
                    <a:bodyPr/>
                    <a:lstStyle/>
                    <a:p>
                      <a:pPr algn="ctr"/>
                      <a:r>
                        <a:rPr kumimoji="0" lang="en-GB" sz="1800" b="1" kern="1200" dirty="0" smtClean="0">
                          <a:solidFill>
                            <a:schemeClr val="tx1"/>
                          </a:solidFill>
                          <a:latin typeface="Calibri" pitchFamily="34" charset="0"/>
                          <a:ea typeface="+mn-ea"/>
                          <a:cs typeface="Calibri" pitchFamily="34" charset="0"/>
                        </a:rPr>
                        <a:t>What am I expecting to happen</a:t>
                      </a:r>
                      <a:endParaRPr kumimoji="0" lang="en-GB" sz="1800" b="1" kern="1200" dirty="0">
                        <a:solidFill>
                          <a:schemeClr val="tx1"/>
                        </a:solidFill>
                        <a:latin typeface="Calibri" pitchFamily="34" charset="0"/>
                        <a:ea typeface="+mn-ea"/>
                        <a:cs typeface="Calibri" pitchFamily="34" charset="0"/>
                      </a:endParaRPr>
                    </a:p>
                  </a:txBody>
                  <a:tcPr anchor="ctr"/>
                </a:tc>
                <a:tc>
                  <a:txBody>
                    <a:bodyPr/>
                    <a:lstStyle/>
                    <a:p>
                      <a:pPr algn="ctr"/>
                      <a:r>
                        <a:rPr kumimoji="0" lang="en-GB" sz="1800" b="1" kern="1200" dirty="0" smtClean="0">
                          <a:solidFill>
                            <a:schemeClr val="tx1"/>
                          </a:solidFill>
                          <a:latin typeface="Calibri" pitchFamily="34" charset="0"/>
                          <a:ea typeface="+mn-ea"/>
                          <a:cs typeface="Calibri" pitchFamily="34" charset="0"/>
                        </a:rPr>
                        <a:t>What did happen</a:t>
                      </a:r>
                      <a:endParaRPr kumimoji="0" lang="en-GB" sz="1800" b="1" kern="1200" dirty="0">
                        <a:solidFill>
                          <a:schemeClr val="tx1"/>
                        </a:solidFill>
                        <a:latin typeface="Calibri" pitchFamily="34" charset="0"/>
                        <a:ea typeface="+mn-ea"/>
                        <a:cs typeface="Calibri" pitchFamily="34" charset="0"/>
                      </a:endParaRPr>
                    </a:p>
                  </a:txBody>
                  <a:tcPr anchor="ctr"/>
                </a:tc>
                <a:tc>
                  <a:txBody>
                    <a:bodyPr/>
                    <a:lstStyle/>
                    <a:p>
                      <a:pPr algn="ctr"/>
                      <a:r>
                        <a:rPr lang="en-GB" sz="1800" dirty="0" smtClean="0">
                          <a:solidFill>
                            <a:schemeClr val="tx1"/>
                          </a:solidFill>
                          <a:latin typeface="Calibri" pitchFamily="34" charset="0"/>
                          <a:cs typeface="Calibri" pitchFamily="34" charset="0"/>
                        </a:rPr>
                        <a:t>Action taken</a:t>
                      </a:r>
                      <a:endParaRPr lang="en-GB" sz="1800" dirty="0">
                        <a:solidFill>
                          <a:schemeClr val="tx1"/>
                        </a:solidFill>
                        <a:latin typeface="Calibri" pitchFamily="34" charset="0"/>
                        <a:cs typeface="Calibri" pitchFamily="34" charset="0"/>
                      </a:endParaRPr>
                    </a:p>
                  </a:txBody>
                  <a:tcPr anchor="ctr"/>
                </a:tc>
                <a:tc>
                  <a:txBody>
                    <a:bodyPr/>
                    <a:lstStyle/>
                    <a:p>
                      <a:pPr algn="ctr"/>
                      <a:r>
                        <a:rPr lang="en-GB" sz="1800" dirty="0" smtClean="0">
                          <a:solidFill>
                            <a:schemeClr val="tx1"/>
                          </a:solidFill>
                          <a:latin typeface="Calibri" pitchFamily="34" charset="0"/>
                          <a:cs typeface="Calibri" pitchFamily="34" charset="0"/>
                        </a:rPr>
                        <a:t>Evidence</a:t>
                      </a:r>
                      <a:endParaRPr lang="en-GB" sz="1800" dirty="0">
                        <a:solidFill>
                          <a:schemeClr val="tx1"/>
                        </a:solidFill>
                        <a:latin typeface="Calibri" pitchFamily="34" charset="0"/>
                        <a:cs typeface="Calibri" pitchFamily="34" charset="0"/>
                      </a:endParaRPr>
                    </a:p>
                  </a:txBody>
                  <a:tcPr anchor="ctr"/>
                </a:tc>
              </a:tr>
              <a:tr h="370840">
                <a:tc>
                  <a:txBody>
                    <a:bodyPr/>
                    <a:lstStyle/>
                    <a:p>
                      <a:r>
                        <a:rPr lang="en-GB" sz="1600" dirty="0" smtClean="0">
                          <a:solidFill>
                            <a:schemeClr val="tx1"/>
                          </a:solidFill>
                          <a:latin typeface="Calibri" pitchFamily="34" charset="0"/>
                          <a:cs typeface="Calibri" pitchFamily="34" charset="0"/>
                        </a:rPr>
                        <a:t>1</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Timings</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Scene 2</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Expecting the scene to run for the duration of 5 seconds</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Overran by 2 seconds, due to sound</a:t>
                      </a:r>
                      <a:r>
                        <a:rPr lang="en-GB" sz="1600" baseline="0" dirty="0" smtClean="0">
                          <a:solidFill>
                            <a:schemeClr val="tx1"/>
                          </a:solidFill>
                          <a:latin typeface="Calibri" pitchFamily="34" charset="0"/>
                          <a:cs typeface="Calibri" pitchFamily="34" charset="0"/>
                        </a:rPr>
                        <a:t> clip running in background</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Fade out the</a:t>
                      </a:r>
                      <a:r>
                        <a:rPr lang="en-GB" sz="1600" baseline="0" dirty="0" smtClean="0">
                          <a:solidFill>
                            <a:schemeClr val="tx1"/>
                          </a:solidFill>
                          <a:latin typeface="Calibri" pitchFamily="34" charset="0"/>
                          <a:cs typeface="Calibri" pitchFamily="34" charset="0"/>
                        </a:rPr>
                        <a:t> sound clip after 5 seconds</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Screenshots</a:t>
                      </a:r>
                      <a:r>
                        <a:rPr lang="en-GB" sz="1600" baseline="0" dirty="0" smtClean="0">
                          <a:solidFill>
                            <a:schemeClr val="tx1"/>
                          </a:solidFill>
                          <a:latin typeface="Calibri" pitchFamily="34" charset="0"/>
                          <a:cs typeface="Calibri" pitchFamily="34" charset="0"/>
                        </a:rPr>
                        <a:t> 3, 4 and 5</a:t>
                      </a:r>
                      <a:endParaRPr lang="en-GB" sz="1600" dirty="0">
                        <a:solidFill>
                          <a:schemeClr val="tx1"/>
                        </a:solidFill>
                        <a:latin typeface="Calibri" pitchFamily="34" charset="0"/>
                        <a:cs typeface="Calibri" pitchFamily="34" charset="0"/>
                      </a:endParaRPr>
                    </a:p>
                  </a:txBody>
                  <a:tcPr/>
                </a:tc>
              </a:tr>
              <a:tr h="370840">
                <a:tc>
                  <a:txBody>
                    <a:bodyPr/>
                    <a:lstStyle/>
                    <a:p>
                      <a:r>
                        <a:rPr lang="en-GB" sz="1600" dirty="0" smtClean="0">
                          <a:solidFill>
                            <a:schemeClr val="tx1"/>
                          </a:solidFill>
                          <a:latin typeface="Calibri" pitchFamily="34" charset="0"/>
                          <a:cs typeface="Calibri" pitchFamily="34" charset="0"/>
                        </a:rPr>
                        <a:t>2</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Text</a:t>
                      </a:r>
                      <a:r>
                        <a:rPr lang="en-GB" sz="1600" baseline="0" dirty="0" smtClean="0">
                          <a:solidFill>
                            <a:schemeClr val="tx1"/>
                          </a:solidFill>
                          <a:latin typeface="Calibri" pitchFamily="34" charset="0"/>
                          <a:cs typeface="Calibri" pitchFamily="34" charset="0"/>
                        </a:rPr>
                        <a:t>, Alignment and Spelling</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Scene 1</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Introduction</a:t>
                      </a:r>
                      <a:r>
                        <a:rPr lang="en-GB" sz="1600" baseline="0" dirty="0" smtClean="0">
                          <a:solidFill>
                            <a:schemeClr val="tx1"/>
                          </a:solidFill>
                          <a:latin typeface="Calibri" pitchFamily="34" charset="0"/>
                          <a:cs typeface="Calibri" pitchFamily="34" charset="0"/>
                        </a:rPr>
                        <a:t> text should read - “Cube Systems Presents....” in Black in the middle of the screen</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Appears as expected, but at the top of the screen</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Move text to appear in the middle of the screen</a:t>
                      </a:r>
                      <a:endParaRPr lang="en-GB" sz="1600" dirty="0">
                        <a:solidFill>
                          <a:schemeClr val="tx1"/>
                        </a:solidFill>
                        <a:latin typeface="Calibri" pitchFamily="34" charset="0"/>
                        <a:cs typeface="Calibri" pitchFamily="34" charset="0"/>
                      </a:endParaRPr>
                    </a:p>
                  </a:txBody>
                  <a:tcPr/>
                </a:tc>
                <a:tc>
                  <a:txBody>
                    <a:bodyPr/>
                    <a:lstStyle/>
                    <a:p>
                      <a:r>
                        <a:rPr lang="en-GB" sz="1600" dirty="0" smtClean="0">
                          <a:solidFill>
                            <a:schemeClr val="tx1"/>
                          </a:solidFill>
                          <a:latin typeface="Calibri" pitchFamily="34" charset="0"/>
                          <a:cs typeface="Calibri" pitchFamily="34" charset="0"/>
                        </a:rPr>
                        <a:t>Screenshot</a:t>
                      </a:r>
                      <a:r>
                        <a:rPr lang="en-GB" sz="1600" baseline="0" dirty="0" smtClean="0">
                          <a:solidFill>
                            <a:schemeClr val="tx1"/>
                          </a:solidFill>
                          <a:latin typeface="Calibri" pitchFamily="34" charset="0"/>
                          <a:cs typeface="Calibri" pitchFamily="34" charset="0"/>
                        </a:rPr>
                        <a:t>s 6 and 7</a:t>
                      </a:r>
                      <a:endParaRPr lang="en-GB" sz="1600" dirty="0">
                        <a:solidFill>
                          <a:schemeClr val="tx1"/>
                        </a:solidFill>
                        <a:latin typeface="Calibri" pitchFamily="34" charset="0"/>
                        <a:cs typeface="Calibri" pitchFamily="34" charset="0"/>
                      </a:endParaRPr>
                    </a:p>
                  </a:txBody>
                  <a:tcPr/>
                </a:tc>
              </a:tr>
              <a:tr h="370840">
                <a:tc>
                  <a:txBody>
                    <a:bodyPr/>
                    <a:lstStyle/>
                    <a:p>
                      <a:r>
                        <a:rPr lang="en-GB" sz="1600" dirty="0" smtClean="0">
                          <a:solidFill>
                            <a:schemeClr val="tx1"/>
                          </a:solidFill>
                          <a:latin typeface="Calibri" pitchFamily="34" charset="0"/>
                          <a:cs typeface="Calibri" pitchFamily="34" charset="0"/>
                        </a:rPr>
                        <a:t>3</a:t>
                      </a:r>
                      <a:endParaRPr lang="en-GB" sz="1600" dirty="0">
                        <a:solidFill>
                          <a:schemeClr val="tx1"/>
                        </a:solidFill>
                        <a:latin typeface="Calibri" pitchFamily="34" charset="0"/>
                        <a:cs typeface="Calibri" pitchFamily="34" charset="0"/>
                      </a:endParaRPr>
                    </a:p>
                  </a:txBody>
                  <a:tcPr/>
                </a:tc>
                <a:tc>
                  <a:txBody>
                    <a:bodyPr/>
                    <a:lstStyle/>
                    <a:p>
                      <a:endParaRPr lang="en-GB" sz="1600" dirty="0">
                        <a:solidFill>
                          <a:schemeClr val="tx1"/>
                        </a:solidFill>
                        <a:latin typeface="Calibri" pitchFamily="34" charset="0"/>
                        <a:cs typeface="Calibri" pitchFamily="34" charset="0"/>
                      </a:endParaRPr>
                    </a:p>
                  </a:txBody>
                  <a:tcPr/>
                </a:tc>
                <a:tc>
                  <a:txBody>
                    <a:bodyPr/>
                    <a:lstStyle/>
                    <a:p>
                      <a:endParaRPr lang="en-GB" sz="1600" dirty="0">
                        <a:solidFill>
                          <a:schemeClr val="tx1"/>
                        </a:solidFill>
                        <a:latin typeface="Calibri" pitchFamily="34" charset="0"/>
                        <a:cs typeface="Calibri" pitchFamily="34" charset="0"/>
                      </a:endParaRPr>
                    </a:p>
                  </a:txBody>
                  <a:tcPr/>
                </a:tc>
                <a:tc>
                  <a:txBody>
                    <a:bodyPr/>
                    <a:lstStyle/>
                    <a:p>
                      <a:endParaRPr lang="en-GB" sz="1600" dirty="0">
                        <a:solidFill>
                          <a:schemeClr val="tx1"/>
                        </a:solidFill>
                        <a:latin typeface="Calibri" pitchFamily="34" charset="0"/>
                        <a:cs typeface="Calibri" pitchFamily="34" charset="0"/>
                      </a:endParaRPr>
                    </a:p>
                  </a:txBody>
                  <a:tcPr/>
                </a:tc>
                <a:tc>
                  <a:txBody>
                    <a:bodyPr/>
                    <a:lstStyle/>
                    <a:p>
                      <a:endParaRPr lang="en-GB" sz="1600" dirty="0">
                        <a:solidFill>
                          <a:schemeClr val="tx1"/>
                        </a:solidFill>
                        <a:latin typeface="Calibri" pitchFamily="34" charset="0"/>
                        <a:cs typeface="Calibri" pitchFamily="34" charset="0"/>
                      </a:endParaRPr>
                    </a:p>
                  </a:txBody>
                  <a:tcPr/>
                </a:tc>
                <a:tc>
                  <a:txBody>
                    <a:bodyPr/>
                    <a:lstStyle/>
                    <a:p>
                      <a:endParaRPr lang="en-GB" sz="1600" dirty="0">
                        <a:solidFill>
                          <a:schemeClr val="tx1"/>
                        </a:solidFill>
                        <a:latin typeface="Calibri" pitchFamily="34" charset="0"/>
                        <a:cs typeface="Calibri" pitchFamily="34" charset="0"/>
                      </a:endParaRPr>
                    </a:p>
                  </a:txBody>
                  <a:tcPr/>
                </a:tc>
                <a:tc>
                  <a:txBody>
                    <a:bodyPr/>
                    <a:lstStyle/>
                    <a:p>
                      <a:endParaRPr lang="en-GB" sz="1600" dirty="0">
                        <a:solidFill>
                          <a:schemeClr val="tx1"/>
                        </a:solidFill>
                        <a:latin typeface="Calibri" pitchFamily="34" charset="0"/>
                        <a:cs typeface="Calibri" pitchFamily="34" charset="0"/>
                      </a:endParaRPr>
                    </a:p>
                  </a:txBody>
                  <a:tcPr/>
                </a:tc>
              </a:tr>
            </a:tbl>
          </a:graphicData>
        </a:graphic>
      </p:graphicFrame>
      <p:pic>
        <p:nvPicPr>
          <p:cNvPr id="15" name="Content Placeholder 20" descr="left.gif">
            <a:hlinkClick r:id="rId3" action="ppaction://hlinksldjump"/>
          </p:cNvPr>
          <p:cNvPicPr>
            <a:picLocks noChangeAspect="1"/>
          </p:cNvPicPr>
          <p:nvPr/>
        </p:nvPicPr>
        <p:blipFill>
          <a:blip r:embed="rId4" cstate="print"/>
          <a:stretch>
            <a:fillRect/>
          </a:stretch>
        </p:blipFill>
        <p:spPr>
          <a:xfrm>
            <a:off x="8305800" y="6504384"/>
            <a:ext cx="381000" cy="381000"/>
          </a:xfrm>
          <a:prstGeom prst="rect">
            <a:avLst/>
          </a:prstGeom>
        </p:spPr>
      </p:pic>
      <p:pic>
        <p:nvPicPr>
          <p:cNvPr id="18" name="Picture 17"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19" name="Round Same Side Corner Rectangle 18">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2" name="Title 1"/>
          <p:cNvSpPr>
            <a:spLocks noGrp="1"/>
          </p:cNvSpPr>
          <p:nvPr>
            <p:ph type="title"/>
          </p:nvPr>
        </p:nvSpPr>
        <p:spPr>
          <a:xfrm>
            <a:off x="0" y="332656"/>
            <a:ext cx="8409112" cy="452568"/>
          </a:xfrm>
        </p:spPr>
        <p:txBody>
          <a:bodyPr>
            <a:normAutofit fontScale="90000"/>
          </a:bodyPr>
          <a:lstStyle/>
          <a:p>
            <a:r>
              <a:rPr lang="en-GB" dirty="0" smtClean="0"/>
              <a:t> 9 - Test Table Example</a:t>
            </a:r>
            <a:endParaRPr lang="en-GB" dirty="0"/>
          </a:p>
        </p:txBody>
      </p:sp>
      <p:sp>
        <p:nvSpPr>
          <p:cNvPr id="36" name="Round Same Side Corner Rectangle 35">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37" name="Round Same Side Corner Rectangle 36">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38" name="Round Same Side Corner Rectangle 37">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39" name="Round Same Side Corner Rectangle 38">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40" name="Round Same Side Corner Rectangle 39">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41" name="Round Same Side Corner Rectangle 40">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42" name="Round Same Side Corner Rectangle 41">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43" name="Round Same Side Corner Rectangle 42">
            <a:hlinkClick r:id="rId15"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44" name="Round Same Side Corner Rectangle 43">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45" name="Round Same Side Corner Rectangle 44">
            <a:hlinkClick r:id="rId17"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46" name="Round Same Side Corner Rectangle 45">
            <a:hlinkClick r:id="rId18"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47" name="Round Same Side Corner Rectangle 46">
            <a:hlinkClick r:id="rId19"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48" name="Round Same Side Corner Rectangle 47">
            <a:hlinkClick r:id="rId3" action="ppaction://hlinksldjump"/>
          </p:cNvPr>
          <p:cNvSpPr/>
          <p:nvPr/>
        </p:nvSpPr>
        <p:spPr>
          <a:xfrm>
            <a:off x="615617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49" name="Round Same Side Corner Rectangle 48">
            <a:hlinkClick r:id="rId20"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50" name="Round Same Side Corner Rectangle 49">
            <a:hlinkClick r:id="rId21"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51" name="Round Same Side Corner Rectangle 50">
            <a:hlinkClick r:id="rId22"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4282" y="836712"/>
            <a:ext cx="8678198" cy="4929222"/>
          </a:xfrm>
        </p:spPr>
        <p:txBody>
          <a:bodyPr>
            <a:normAutofit/>
          </a:bodyPr>
          <a:lstStyle/>
          <a:p>
            <a:pPr marL="0" indent="0">
              <a:buNone/>
            </a:pPr>
            <a:r>
              <a:rPr lang="en-GB" sz="2000" b="1" i="1" dirty="0" smtClean="0"/>
              <a:t>Task 12 (P7.3)</a:t>
            </a:r>
            <a:r>
              <a:rPr lang="en-GB" sz="2000" dirty="0" smtClean="0"/>
              <a:t> - </a:t>
            </a:r>
            <a:r>
              <a:rPr lang="en-GB" sz="2000" b="1" dirty="0" smtClean="0"/>
              <a:t>Export</a:t>
            </a:r>
            <a:r>
              <a:rPr lang="en-GB" sz="2000" dirty="0" smtClean="0"/>
              <a:t> and justify the suitable format selected for your animation</a:t>
            </a:r>
          </a:p>
          <a:p>
            <a:r>
              <a:rPr lang="en-GB" sz="2000" dirty="0" smtClean="0"/>
              <a:t>Illustrate you have exported your finished animation in a suitable format.</a:t>
            </a:r>
          </a:p>
          <a:p>
            <a:r>
              <a:rPr lang="en-GB" sz="2000" dirty="0" smtClean="0"/>
              <a:t>Explain the procedure in a short step by step sequence.</a:t>
            </a:r>
          </a:p>
          <a:p>
            <a:r>
              <a:rPr lang="en-GB" sz="2000" dirty="0" smtClean="0"/>
              <a:t>Ensure you show the exported files details.</a:t>
            </a:r>
            <a:endParaRPr lang="en-GB" sz="2000" dirty="0"/>
          </a:p>
        </p:txBody>
      </p:sp>
      <p:pic>
        <p:nvPicPr>
          <p:cNvPr id="4098" name="Picture 2" descr="http://decal.acasylum.com/screenshots/icon_browser_export.png"/>
          <p:cNvPicPr>
            <a:picLocks noChangeAspect="1" noChangeArrowheads="1"/>
          </p:cNvPicPr>
          <p:nvPr/>
        </p:nvPicPr>
        <p:blipFill>
          <a:blip r:embed="rId3" cstate="print"/>
          <a:srcRect/>
          <a:stretch>
            <a:fillRect/>
          </a:stretch>
        </p:blipFill>
        <p:spPr bwMode="auto">
          <a:xfrm>
            <a:off x="1115615" y="2636912"/>
            <a:ext cx="3737691" cy="2088232"/>
          </a:xfrm>
          <a:prstGeom prst="rect">
            <a:avLst/>
          </a:prstGeom>
          <a:noFill/>
        </p:spPr>
      </p:pic>
      <p:pic>
        <p:nvPicPr>
          <p:cNvPr id="5122" name="Picture 2" descr="http://images7.cafepress.com/product/105354697v10_480x480_Front.jpg"/>
          <p:cNvPicPr>
            <a:picLocks noChangeAspect="1" noChangeArrowheads="1"/>
          </p:cNvPicPr>
          <p:nvPr/>
        </p:nvPicPr>
        <p:blipFill>
          <a:blip r:embed="rId4" cstate="print"/>
          <a:srcRect l="28125" t="26563" r="28124" b="29687"/>
          <a:stretch>
            <a:fillRect/>
          </a:stretch>
        </p:blipFill>
        <p:spPr bwMode="auto">
          <a:xfrm>
            <a:off x="7858148" y="5572148"/>
            <a:ext cx="1285852" cy="1285852"/>
          </a:xfrm>
          <a:prstGeom prst="rect">
            <a:avLst/>
          </a:prstGeom>
          <a:noFill/>
        </p:spPr>
      </p:pic>
      <p:pic>
        <p:nvPicPr>
          <p:cNvPr id="6" name="Picture 5" descr="home.jpg">
            <a:hlinkClick r:id="rId5" action="ppaction://hlinksldjump"/>
          </p:cNvPr>
          <p:cNvPicPr>
            <a:picLocks noChangeAspect="1"/>
          </p:cNvPicPr>
          <p:nvPr/>
        </p:nvPicPr>
        <p:blipFill>
          <a:blip r:embed="rId6"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7"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123472"/>
            <a:ext cx="8686800" cy="857256"/>
          </a:xfrm>
        </p:spPr>
        <p:txBody>
          <a:bodyPr>
            <a:normAutofit/>
          </a:bodyPr>
          <a:lstStyle/>
          <a:p>
            <a:r>
              <a:rPr lang="en-GB" sz="4000" dirty="0" smtClean="0"/>
              <a:t> 10 - Export Animation</a:t>
            </a:r>
            <a:endParaRPr lang="en-GB" sz="4000" dirty="0"/>
          </a:p>
        </p:txBody>
      </p:sp>
      <p:sp>
        <p:nvSpPr>
          <p:cNvPr id="8" name="Round Same Side Corner Rectangle 7">
            <a:hlinkClick r:id="rId8"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651621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2" name="Round Same Side Corner Rectangle 21">
            <a:hlinkClick r:id="rId22"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3" name="Round Same Side Corner Rectangle 22">
            <a:hlinkClick r:id="rId23"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1449256"/>
            <a:ext cx="8749636" cy="5148096"/>
          </a:xfrm>
        </p:spPr>
        <p:txBody>
          <a:bodyPr>
            <a:normAutofit/>
          </a:bodyPr>
          <a:lstStyle/>
          <a:p>
            <a:pPr marL="0" indent="14288">
              <a:buNone/>
            </a:pPr>
            <a:r>
              <a:rPr lang="en-GB" sz="2000" dirty="0" smtClean="0"/>
              <a:t>Animation is not a new idea and very early Egyptian art represents traces of animation although no way to see it moving.</a:t>
            </a:r>
          </a:p>
          <a:p>
            <a:r>
              <a:rPr lang="en-GB" sz="1800" dirty="0" smtClean="0"/>
              <a:t>Over the years animation has evolved from hand drawn sketches painstakingly drawn and filmed frame by frame to extremely complex 3D computer models which can be difficult to differentiate from real life</a:t>
            </a:r>
          </a:p>
          <a:p>
            <a:r>
              <a:rPr lang="en-GB" sz="1800" dirty="0" smtClean="0"/>
              <a:t>You need to provide an accurate picture of the animation industry and how it has evolved over time</a:t>
            </a:r>
          </a:p>
          <a:p>
            <a:pPr marL="0" indent="0">
              <a:buNone/>
            </a:pPr>
            <a:r>
              <a:rPr lang="en-GB" sz="2400" b="1" i="1" dirty="0" smtClean="0"/>
              <a:t>-------------------------------------------------------------------------------------------</a:t>
            </a:r>
          </a:p>
          <a:p>
            <a:pPr marL="0" indent="0">
              <a:buNone/>
            </a:pPr>
            <a:r>
              <a:rPr lang="en-GB" sz="1800" b="1" i="1" dirty="0" smtClean="0"/>
              <a:t>Task 1 (P1.1)</a:t>
            </a:r>
            <a:r>
              <a:rPr lang="en-GB" sz="1800" b="1" dirty="0" smtClean="0"/>
              <a:t> - </a:t>
            </a:r>
            <a:r>
              <a:rPr lang="en-GB" sz="1800" dirty="0" smtClean="0"/>
              <a:t>Research and Introduce the Animation Industry</a:t>
            </a:r>
          </a:p>
          <a:p>
            <a:r>
              <a:rPr lang="en-GB" sz="1800" dirty="0" smtClean="0"/>
              <a:t>What is it?</a:t>
            </a:r>
          </a:p>
          <a:p>
            <a:r>
              <a:rPr lang="en-GB" sz="1800" dirty="0" smtClean="0"/>
              <a:t>What does it involve ?</a:t>
            </a:r>
          </a:p>
          <a:p>
            <a:r>
              <a:rPr lang="en-GB" sz="1800" dirty="0" smtClean="0"/>
              <a:t>How has it changed over time? </a:t>
            </a:r>
          </a:p>
          <a:p>
            <a:pPr marL="365125" indent="-365125" algn="ctr">
              <a:buNone/>
            </a:pPr>
            <a:r>
              <a:rPr lang="en-GB" sz="1800" i="1" dirty="0" smtClean="0"/>
              <a:t>See the </a:t>
            </a:r>
            <a:r>
              <a:rPr lang="en-GB" sz="1800" i="1" dirty="0" smtClean="0">
                <a:hlinkClick r:id="rId3" action="ppaction://hlinksldjump"/>
              </a:rPr>
              <a:t>next 2 slides</a:t>
            </a:r>
            <a:r>
              <a:rPr lang="en-GB" sz="1800" i="1" dirty="0" smtClean="0"/>
              <a:t> for additional information</a:t>
            </a:r>
            <a:endParaRPr lang="en-GB" sz="1800" dirty="0" smtClean="0"/>
          </a:p>
        </p:txBody>
      </p:sp>
      <p:pic>
        <p:nvPicPr>
          <p:cNvPr id="4" name="Picture 3" descr="home.jpg">
            <a:hlinkClick r:id="rId4" action="ppaction://hlinksldjump"/>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6"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LO1</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404664"/>
            <a:ext cx="9144000" cy="857256"/>
          </a:xfrm>
        </p:spPr>
        <p:txBody>
          <a:bodyPr>
            <a:noAutofit/>
          </a:bodyPr>
          <a:lstStyle/>
          <a:p>
            <a:r>
              <a:rPr lang="en-GB" sz="4000" dirty="0" smtClean="0"/>
              <a:t> 1 - Introduction to the Animation Industry</a:t>
            </a:r>
            <a:endParaRPr lang="en-GB" sz="4000" dirty="0"/>
          </a:p>
        </p:txBody>
      </p:sp>
      <p:sp>
        <p:nvSpPr>
          <p:cNvPr id="6" name="Round Same Side Corner Rectangle 5">
            <a:hlinkClick r:id="rId7"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8"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9"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10" action="ppaction://hlinksldjump"/>
          </p:cNvPr>
          <p:cNvSpPr/>
          <p:nvPr/>
        </p:nvSpPr>
        <p:spPr>
          <a:xfrm>
            <a:off x="32758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1"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2"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3"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4" action="ppaction://hlinksldjump"/>
          </p:cNvPr>
          <p:cNvSpPr/>
          <p:nvPr/>
        </p:nvSpPr>
        <p:spPr>
          <a:xfrm>
            <a:off x="57961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5"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6"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7"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4282" y="908720"/>
            <a:ext cx="8715436" cy="5643602"/>
          </a:xfrm>
        </p:spPr>
        <p:txBody>
          <a:bodyPr>
            <a:noAutofit/>
          </a:bodyPr>
          <a:lstStyle/>
          <a:p>
            <a:pPr marL="0" indent="0">
              <a:buNone/>
            </a:pPr>
            <a:r>
              <a:rPr lang="en-GB" sz="2000" b="1" i="1" dirty="0" smtClean="0"/>
              <a:t>Task 13 (P7.4)</a:t>
            </a:r>
            <a:r>
              <a:rPr lang="en-GB" sz="2000" dirty="0" smtClean="0"/>
              <a:t> - Fill in a witness statement that illustrates the animation you have created</a:t>
            </a:r>
          </a:p>
          <a:p>
            <a:pPr lvl="1"/>
            <a:r>
              <a:rPr lang="en-GB" sz="1800" b="1" dirty="0" smtClean="0"/>
              <a:t>Techniques</a:t>
            </a:r>
            <a:r>
              <a:rPr lang="en-GB" sz="1800" dirty="0" smtClean="0"/>
              <a:t> - look at LO2 and talk about the techniques used - Principles of Animation, etc... (Consider the entire animation created)</a:t>
            </a:r>
          </a:p>
          <a:p>
            <a:pPr lvl="1"/>
            <a:r>
              <a:rPr lang="en-GB" sz="1800" b="1" dirty="0" smtClean="0"/>
              <a:t>Production Notes</a:t>
            </a:r>
            <a:r>
              <a:rPr lang="en-GB" sz="1800" dirty="0" smtClean="0"/>
              <a:t> - Look at LO3 - Section 3 - assessment yourself based on:</a:t>
            </a:r>
          </a:p>
          <a:p>
            <a:pPr lvl="2"/>
            <a:r>
              <a:rPr lang="en-GB" sz="1800" dirty="0" smtClean="0"/>
              <a:t>how they managed to adhere to these plans </a:t>
            </a:r>
          </a:p>
          <a:p>
            <a:pPr lvl="2"/>
            <a:r>
              <a:rPr lang="en-GB" sz="1800" dirty="0" smtClean="0"/>
              <a:t>Identify any negative points and explain how you managed to overcome these</a:t>
            </a:r>
          </a:p>
          <a:p>
            <a:pPr lvl="2"/>
            <a:r>
              <a:rPr lang="en-GB" sz="1800" dirty="0" smtClean="0"/>
              <a:t>refer to the storyboard write up on the plans</a:t>
            </a:r>
          </a:p>
          <a:p>
            <a:pPr lvl="1"/>
            <a:r>
              <a:rPr lang="en-GB" sz="1800" b="1" dirty="0" smtClean="0"/>
              <a:t>Adherence to plans</a:t>
            </a:r>
            <a:r>
              <a:rPr lang="en-GB" sz="1800" dirty="0" smtClean="0"/>
              <a:t> - refer back to character sketches, storyboard and say how you managed to stick to these. Refer to the timings and movement on the storyboard.</a:t>
            </a:r>
          </a:p>
          <a:p>
            <a:endParaRPr lang="en-GB" sz="1800" dirty="0" smtClean="0"/>
          </a:p>
          <a:p>
            <a:pPr marL="0" indent="0" algn="ctr">
              <a:buNone/>
            </a:pPr>
            <a:r>
              <a:rPr lang="en-GB" sz="1800" b="1" i="1" dirty="0" smtClean="0"/>
              <a:t>Take this part-completed statement to your teacher who will fill the rest in</a:t>
            </a:r>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35496" y="123472"/>
            <a:ext cx="8229600" cy="857256"/>
          </a:xfrm>
        </p:spPr>
        <p:txBody>
          <a:bodyPr>
            <a:normAutofit/>
          </a:bodyPr>
          <a:lstStyle/>
          <a:p>
            <a:r>
              <a:rPr lang="en-GB" sz="4000" dirty="0" smtClean="0"/>
              <a:t> 11 - Witness Statement</a:t>
            </a:r>
            <a:endParaRPr lang="en-GB" sz="4000" dirty="0"/>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687625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72362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94916"/>
            <a:ext cx="8677628" cy="5286412"/>
          </a:xfrm>
        </p:spPr>
        <p:txBody>
          <a:bodyPr>
            <a:normAutofit/>
          </a:bodyPr>
          <a:lstStyle/>
          <a:p>
            <a:pPr marL="0" indent="0">
              <a:buNone/>
            </a:pPr>
            <a:r>
              <a:rPr lang="en-GB" sz="2000" dirty="0" smtClean="0"/>
              <a:t>You need to analyse the work you have done on your animation and produce an evaluation covering the various different aspects of what you have created.</a:t>
            </a:r>
          </a:p>
          <a:p>
            <a:r>
              <a:rPr lang="en-GB" sz="2000" dirty="0" smtClean="0"/>
              <a:t>Your need to cover:</a:t>
            </a:r>
          </a:p>
          <a:p>
            <a:pPr lvl="1"/>
            <a:r>
              <a:rPr lang="en-GB" sz="1800" dirty="0" smtClean="0">
                <a:hlinkClick r:id="rId3" action="ppaction://hlinksldjump"/>
              </a:rPr>
              <a:t>Technical Quality </a:t>
            </a:r>
            <a:endParaRPr lang="en-GB" sz="1800" dirty="0" smtClean="0"/>
          </a:p>
          <a:p>
            <a:pPr lvl="1"/>
            <a:r>
              <a:rPr lang="en-GB" sz="1800" dirty="0" smtClean="0">
                <a:hlinkClick r:id="rId4" action="ppaction://hlinksldjump"/>
              </a:rPr>
              <a:t>Creative Quality </a:t>
            </a:r>
            <a:endParaRPr lang="en-GB" sz="1800" dirty="0" smtClean="0"/>
          </a:p>
          <a:p>
            <a:pPr lvl="1"/>
            <a:r>
              <a:rPr lang="en-GB" sz="1800" dirty="0" smtClean="0">
                <a:hlinkClick r:id="rId5" action="ppaction://hlinksldjump"/>
              </a:rPr>
              <a:t>Appeal to Target Audience </a:t>
            </a:r>
            <a:endParaRPr lang="en-GB" sz="1800" dirty="0" smtClean="0"/>
          </a:p>
          <a:p>
            <a:pPr lvl="1"/>
            <a:r>
              <a:rPr lang="en-GB" sz="1800" dirty="0" smtClean="0">
                <a:hlinkClick r:id="rId6" action="ppaction://hlinksldjump"/>
              </a:rPr>
              <a:t>Software/Techniques Used </a:t>
            </a:r>
            <a:endParaRPr lang="en-GB" sz="1800" dirty="0" smtClean="0"/>
          </a:p>
          <a:p>
            <a:pPr lvl="1"/>
            <a:r>
              <a:rPr lang="en-GB" sz="1800" dirty="0" smtClean="0">
                <a:hlinkClick r:id="rId7" action="ppaction://hlinksldjump"/>
              </a:rPr>
              <a:t>Peer Evaluation</a:t>
            </a:r>
            <a:endParaRPr lang="en-GB" sz="1800" dirty="0" smtClean="0"/>
          </a:p>
          <a:p>
            <a:pPr lvl="1"/>
            <a:r>
              <a:rPr lang="en-GB" sz="1800" dirty="0" smtClean="0">
                <a:hlinkClick r:id="rId8" action="ppaction://hlinksldjump"/>
              </a:rPr>
              <a:t>Suggest Improvements</a:t>
            </a:r>
            <a:endParaRPr lang="en-GB" sz="1800" dirty="0" smtClean="0"/>
          </a:p>
          <a:p>
            <a:endParaRPr lang="en-GB" sz="2000" dirty="0" smtClean="0"/>
          </a:p>
          <a:p>
            <a:r>
              <a:rPr lang="en-GB" sz="2000" dirty="0" smtClean="0"/>
              <a:t>Throughout you will need to </a:t>
            </a:r>
            <a:r>
              <a:rPr lang="en-GB" sz="2000" b="1" dirty="0" smtClean="0"/>
              <a:t>justify</a:t>
            </a:r>
            <a:r>
              <a:rPr lang="en-GB" sz="2000" dirty="0" smtClean="0"/>
              <a:t> your </a:t>
            </a:r>
            <a:r>
              <a:rPr lang="en-GB" sz="2000" b="1" dirty="0" smtClean="0"/>
              <a:t>arguments</a:t>
            </a:r>
            <a:r>
              <a:rPr lang="en-GB" sz="2000" dirty="0" smtClean="0"/>
              <a:t> with </a:t>
            </a:r>
            <a:r>
              <a:rPr lang="en-GB" sz="2000" b="1" dirty="0" smtClean="0"/>
              <a:t>examples</a:t>
            </a:r>
            <a:r>
              <a:rPr lang="en-GB" sz="2000" dirty="0" smtClean="0"/>
              <a:t> from your </a:t>
            </a:r>
            <a:r>
              <a:rPr lang="en-GB" sz="2000" b="1" dirty="0" smtClean="0"/>
              <a:t>animation</a:t>
            </a:r>
            <a:endParaRPr lang="en-GB" sz="2000" dirty="0" smtClean="0"/>
          </a:p>
          <a:p>
            <a:endParaRPr lang="en-GB" sz="2000" dirty="0" smtClean="0"/>
          </a:p>
        </p:txBody>
      </p:sp>
      <p:pic>
        <p:nvPicPr>
          <p:cNvPr id="4" name="Picture 3" descr="home.jpg">
            <a:hlinkClick r:id="rId9" action="ppaction://hlinksldjump"/>
          </p:cNvPr>
          <p:cNvPicPr>
            <a:picLocks noChangeAspect="1"/>
          </p:cNvPicPr>
          <p:nvPr/>
        </p:nvPicPr>
        <p:blipFill>
          <a:blip r:embed="rId10"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11"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3" name="Title 2"/>
          <p:cNvSpPr>
            <a:spLocks noGrp="1"/>
          </p:cNvSpPr>
          <p:nvPr>
            <p:ph type="title"/>
          </p:nvPr>
        </p:nvSpPr>
        <p:spPr>
          <a:xfrm>
            <a:off x="0" y="404664"/>
            <a:ext cx="8686800" cy="857256"/>
          </a:xfrm>
        </p:spPr>
        <p:txBody>
          <a:bodyPr>
            <a:normAutofit/>
          </a:bodyPr>
          <a:lstStyle/>
          <a:p>
            <a:r>
              <a:rPr lang="en-GB" sz="4000" dirty="0" smtClean="0"/>
              <a:t> 12 - Evaluation</a:t>
            </a:r>
            <a:endParaRPr lang="en-GB" sz="4000" dirty="0"/>
          </a:p>
        </p:txBody>
      </p:sp>
      <p:sp>
        <p:nvSpPr>
          <p:cNvPr id="6" name="Round Same Side Corner Rectangle 5">
            <a:hlinkClick r:id="rId12"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13"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14"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15"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6"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7"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8"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9"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20"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21"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22"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7" name="Round Same Side Corner Rectangle 16">
            <a:hlinkClick r:id="rId23"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18" name="Round Same Side Corner Rectangle 17">
            <a:hlinkClick r:id="rId24"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19" name="Round Same Side Corner Rectangle 18">
            <a:hlinkClick r:id="rId25"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0" name="Round Same Side Corner Rectangle 19">
            <a:hlinkClick r:id="rId26"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1" name="Round Same Side Corner Rectangle 20">
            <a:hlinkClick r:id="rId27" action="ppaction://hlinksldjump"/>
          </p:cNvPr>
          <p:cNvSpPr/>
          <p:nvPr/>
        </p:nvSpPr>
        <p:spPr>
          <a:xfrm>
            <a:off x="72362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
        <p:nvSpPr>
          <p:cNvPr id="22" name="Round Same Side Corner Rectangle 21">
            <a:hlinkClick r:id="rId3" action="ppaction://hlinksldjump"/>
          </p:cNvPr>
          <p:cNvSpPr/>
          <p:nvPr/>
        </p:nvSpPr>
        <p:spPr>
          <a:xfrm>
            <a:off x="69482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a:t>
            </a:r>
            <a:endParaRPr lang="en-GB" sz="1400" b="1" dirty="0">
              <a:latin typeface="Calibri" pitchFamily="34" charset="0"/>
              <a:cs typeface="Calibri" pitchFamily="34" charset="0"/>
            </a:endParaRPr>
          </a:p>
        </p:txBody>
      </p:sp>
      <p:sp>
        <p:nvSpPr>
          <p:cNvPr id="23" name="Round Same Side Corner Rectangle 22">
            <a:hlinkClick r:id="rId4" action="ppaction://hlinksldjump"/>
          </p:cNvPr>
          <p:cNvSpPr/>
          <p:nvPr/>
        </p:nvSpPr>
        <p:spPr>
          <a:xfrm>
            <a:off x="730830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B</a:t>
            </a:r>
            <a:endParaRPr lang="en-GB" sz="1400" b="1" dirty="0">
              <a:latin typeface="Calibri" pitchFamily="34" charset="0"/>
              <a:cs typeface="Calibri" pitchFamily="34" charset="0"/>
            </a:endParaRPr>
          </a:p>
        </p:txBody>
      </p:sp>
      <p:sp>
        <p:nvSpPr>
          <p:cNvPr id="24" name="Round Same Side Corner Rectangle 23">
            <a:hlinkClick r:id="rId5" action="ppaction://hlinksldjump"/>
          </p:cNvPr>
          <p:cNvSpPr/>
          <p:nvPr/>
        </p:nvSpPr>
        <p:spPr>
          <a:xfrm>
            <a:off x="766834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a:t>
            </a:r>
            <a:endParaRPr lang="en-GB" sz="1400" b="1" dirty="0">
              <a:latin typeface="Calibri" pitchFamily="34" charset="0"/>
              <a:cs typeface="Calibri" pitchFamily="34" charset="0"/>
            </a:endParaRPr>
          </a:p>
        </p:txBody>
      </p:sp>
      <p:sp>
        <p:nvSpPr>
          <p:cNvPr id="25" name="Round Same Side Corner Rectangle 24">
            <a:hlinkClick r:id="rId6" action="ppaction://hlinksldjump"/>
          </p:cNvPr>
          <p:cNvSpPr/>
          <p:nvPr/>
        </p:nvSpPr>
        <p:spPr>
          <a:xfrm>
            <a:off x="802838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D</a:t>
            </a:r>
            <a:endParaRPr lang="en-GB" sz="1400" b="1" dirty="0">
              <a:latin typeface="Calibri" pitchFamily="34" charset="0"/>
              <a:cs typeface="Calibri" pitchFamily="34" charset="0"/>
            </a:endParaRPr>
          </a:p>
        </p:txBody>
      </p:sp>
      <p:sp>
        <p:nvSpPr>
          <p:cNvPr id="26" name="Round Same Side Corner Rectangle 25">
            <a:hlinkClick r:id="rId7" action="ppaction://hlinksldjump"/>
          </p:cNvPr>
          <p:cNvSpPr/>
          <p:nvPr/>
        </p:nvSpPr>
        <p:spPr>
          <a:xfrm>
            <a:off x="838842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E</a:t>
            </a:r>
            <a:endParaRPr lang="en-GB" sz="1400" b="1" dirty="0">
              <a:latin typeface="Calibri" pitchFamily="34" charset="0"/>
              <a:cs typeface="Calibri" pitchFamily="34" charset="0"/>
            </a:endParaRPr>
          </a:p>
        </p:txBody>
      </p:sp>
      <p:sp>
        <p:nvSpPr>
          <p:cNvPr id="27" name="Round Same Side Corner Rectangle 26">
            <a:hlinkClick r:id="rId8" action="ppaction://hlinksldjump"/>
          </p:cNvPr>
          <p:cNvSpPr/>
          <p:nvPr/>
        </p:nvSpPr>
        <p:spPr>
          <a:xfrm>
            <a:off x="87484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F</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4282" y="1092066"/>
            <a:ext cx="8643998" cy="4929222"/>
          </a:xfrm>
        </p:spPr>
        <p:txBody>
          <a:bodyPr>
            <a:normAutofit/>
          </a:bodyPr>
          <a:lstStyle/>
          <a:p>
            <a:pPr marL="0" indent="0">
              <a:buNone/>
            </a:pPr>
            <a:r>
              <a:rPr lang="en-GB" sz="2000" b="1" i="1" dirty="0" smtClean="0"/>
              <a:t>Task 14 (D2.1)</a:t>
            </a:r>
            <a:r>
              <a:rPr lang="en-GB" sz="2000" b="1" dirty="0" smtClean="0"/>
              <a:t> </a:t>
            </a:r>
            <a:r>
              <a:rPr lang="en-GB" sz="2000" dirty="0" smtClean="0"/>
              <a:t>- Describe and Evaluate the tools and techniques you have used to create your animation</a:t>
            </a:r>
          </a:p>
          <a:p>
            <a:r>
              <a:rPr lang="en-GB" sz="1800" dirty="0" smtClean="0"/>
              <a:t>For example have you added special effects, used 3D modelling or used any particular tool to good effect</a:t>
            </a:r>
          </a:p>
          <a:p>
            <a:r>
              <a:rPr lang="en-GB" sz="1800" b="1" dirty="0" smtClean="0"/>
              <a:t>Remember</a:t>
            </a:r>
            <a:r>
              <a:rPr lang="en-GB" sz="1800" dirty="0" smtClean="0"/>
              <a:t> -  You are limited to the software available BUT that does not mean that you can not push the technical limits of that software!</a:t>
            </a:r>
          </a:p>
          <a:p>
            <a:r>
              <a:rPr lang="en-GB" sz="1800" b="1" dirty="0" smtClean="0"/>
              <a:t>Justify</a:t>
            </a:r>
            <a:r>
              <a:rPr lang="en-GB" sz="1800" dirty="0" smtClean="0"/>
              <a:t> your </a:t>
            </a:r>
            <a:r>
              <a:rPr lang="en-GB" sz="1800" b="1" dirty="0" smtClean="0"/>
              <a:t>arguments</a:t>
            </a:r>
            <a:r>
              <a:rPr lang="en-GB" sz="1800" dirty="0" smtClean="0"/>
              <a:t> with examples from your animation</a:t>
            </a:r>
          </a:p>
          <a:p>
            <a:endParaRPr lang="en-GB" sz="2000" dirty="0"/>
          </a:p>
        </p:txBody>
      </p:sp>
      <p:sp>
        <p:nvSpPr>
          <p:cNvPr id="3" name="Title 2"/>
          <p:cNvSpPr>
            <a:spLocks noGrp="1"/>
          </p:cNvSpPr>
          <p:nvPr>
            <p:ph type="title"/>
          </p:nvPr>
        </p:nvSpPr>
        <p:spPr>
          <a:xfrm>
            <a:off x="0" y="411504"/>
            <a:ext cx="8337104" cy="857256"/>
          </a:xfrm>
        </p:spPr>
        <p:txBody>
          <a:bodyPr>
            <a:normAutofit/>
          </a:bodyPr>
          <a:lstStyle/>
          <a:p>
            <a:r>
              <a:rPr lang="en-GB" sz="4000" dirty="0" smtClean="0"/>
              <a:t> 12 - Evaluation (Technical Quality)</a:t>
            </a:r>
            <a:endParaRPr lang="en-GB" sz="4000" dirty="0"/>
          </a:p>
        </p:txBody>
      </p:sp>
      <p:pic>
        <p:nvPicPr>
          <p:cNvPr id="6" name="Picture 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8" name="Round Same Side Corner Rectangle 7">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9" name="Round Same Side Corner Rectangle 18">
            <a:hlinkClick r:id="rId17"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0" name="Round Same Side Corner Rectangle 19">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1" name="Round Same Side Corner Rectangle 20">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2" name="Round Same Side Corner Rectangle 21">
            <a:hlinkClick r:id="rId20"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3" name="Round Same Side Corner Rectangle 22">
            <a:hlinkClick r:id="rId21" action="ppaction://hlinksldjump"/>
          </p:cNvPr>
          <p:cNvSpPr/>
          <p:nvPr/>
        </p:nvSpPr>
        <p:spPr>
          <a:xfrm>
            <a:off x="72362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
        <p:nvSpPr>
          <p:cNvPr id="24" name="Round Same Side Corner Rectangle 23">
            <a:hlinkClick r:id="rId22" action="ppaction://hlinksldjump"/>
          </p:cNvPr>
          <p:cNvSpPr/>
          <p:nvPr/>
        </p:nvSpPr>
        <p:spPr>
          <a:xfrm>
            <a:off x="6948264" y="332656"/>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A</a:t>
            </a:r>
            <a:endParaRPr lang="en-GB" sz="1400" b="1" dirty="0">
              <a:latin typeface="Calibri" pitchFamily="34" charset="0"/>
              <a:cs typeface="Calibri" pitchFamily="34" charset="0"/>
            </a:endParaRPr>
          </a:p>
        </p:txBody>
      </p:sp>
      <p:sp>
        <p:nvSpPr>
          <p:cNvPr id="25" name="Round Same Side Corner Rectangle 24">
            <a:hlinkClick r:id="rId23" action="ppaction://hlinksldjump"/>
          </p:cNvPr>
          <p:cNvSpPr/>
          <p:nvPr/>
        </p:nvSpPr>
        <p:spPr>
          <a:xfrm>
            <a:off x="730830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B</a:t>
            </a:r>
            <a:endParaRPr lang="en-GB" sz="1400" b="1" dirty="0">
              <a:latin typeface="Calibri" pitchFamily="34" charset="0"/>
              <a:cs typeface="Calibri" pitchFamily="34" charset="0"/>
            </a:endParaRPr>
          </a:p>
        </p:txBody>
      </p:sp>
      <p:sp>
        <p:nvSpPr>
          <p:cNvPr id="26" name="Round Same Side Corner Rectangle 25">
            <a:hlinkClick r:id="rId24" action="ppaction://hlinksldjump"/>
          </p:cNvPr>
          <p:cNvSpPr/>
          <p:nvPr/>
        </p:nvSpPr>
        <p:spPr>
          <a:xfrm>
            <a:off x="766834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a:t>
            </a:r>
            <a:endParaRPr lang="en-GB" sz="1400" b="1" dirty="0">
              <a:latin typeface="Calibri" pitchFamily="34" charset="0"/>
              <a:cs typeface="Calibri" pitchFamily="34" charset="0"/>
            </a:endParaRPr>
          </a:p>
        </p:txBody>
      </p:sp>
      <p:sp>
        <p:nvSpPr>
          <p:cNvPr id="27" name="Round Same Side Corner Rectangle 26">
            <a:hlinkClick r:id="rId25" action="ppaction://hlinksldjump"/>
          </p:cNvPr>
          <p:cNvSpPr/>
          <p:nvPr/>
        </p:nvSpPr>
        <p:spPr>
          <a:xfrm>
            <a:off x="802838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D</a:t>
            </a:r>
            <a:endParaRPr lang="en-GB" sz="1400" b="1" dirty="0">
              <a:latin typeface="Calibri" pitchFamily="34" charset="0"/>
              <a:cs typeface="Calibri" pitchFamily="34" charset="0"/>
            </a:endParaRPr>
          </a:p>
        </p:txBody>
      </p:sp>
      <p:sp>
        <p:nvSpPr>
          <p:cNvPr id="28" name="Round Same Side Corner Rectangle 27">
            <a:hlinkClick r:id="rId26" action="ppaction://hlinksldjump"/>
          </p:cNvPr>
          <p:cNvSpPr/>
          <p:nvPr/>
        </p:nvSpPr>
        <p:spPr>
          <a:xfrm>
            <a:off x="838842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E</a:t>
            </a:r>
            <a:endParaRPr lang="en-GB" sz="1400" b="1" dirty="0">
              <a:latin typeface="Calibri" pitchFamily="34" charset="0"/>
              <a:cs typeface="Calibri" pitchFamily="34" charset="0"/>
            </a:endParaRPr>
          </a:p>
        </p:txBody>
      </p:sp>
      <p:sp>
        <p:nvSpPr>
          <p:cNvPr id="29" name="Round Same Side Corner Rectangle 28">
            <a:hlinkClick r:id="rId27" action="ppaction://hlinksldjump"/>
          </p:cNvPr>
          <p:cNvSpPr/>
          <p:nvPr/>
        </p:nvSpPr>
        <p:spPr>
          <a:xfrm>
            <a:off x="87484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F</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4282" y="1168634"/>
            <a:ext cx="8715436" cy="5500726"/>
          </a:xfrm>
        </p:spPr>
        <p:txBody>
          <a:bodyPr>
            <a:normAutofit/>
          </a:bodyPr>
          <a:lstStyle/>
          <a:p>
            <a:pPr marL="0" indent="0">
              <a:buNone/>
            </a:pPr>
            <a:r>
              <a:rPr lang="en-GB" sz="2000" b="1" i="1" dirty="0" smtClean="0"/>
              <a:t>Task 15 (D2.2)</a:t>
            </a:r>
            <a:r>
              <a:rPr lang="en-GB" sz="2000" dirty="0" smtClean="0"/>
              <a:t> - Describe and Evaluate the creativeness of your animation created</a:t>
            </a:r>
          </a:p>
          <a:p>
            <a:r>
              <a:rPr lang="en-GB" sz="1800" dirty="0" smtClean="0"/>
              <a:t>How creative have you been?  </a:t>
            </a:r>
          </a:p>
          <a:p>
            <a:pPr lvl="1"/>
            <a:r>
              <a:rPr lang="en-GB" sz="1800" dirty="0" smtClean="0"/>
              <a:t>Is the direction done in an effective way?  </a:t>
            </a:r>
          </a:p>
          <a:p>
            <a:pPr lvl="1"/>
            <a:r>
              <a:rPr lang="en-GB" sz="1800" dirty="0" smtClean="0"/>
              <a:t>Are the characters particularly innovative or effective?</a:t>
            </a:r>
          </a:p>
          <a:p>
            <a:r>
              <a:rPr lang="en-GB" sz="1800" dirty="0" smtClean="0"/>
              <a:t>Have you used any creative techniques that you are proud of, innovative or new.  Share your thoughts - perhaps use screenshots</a:t>
            </a:r>
          </a:p>
          <a:p>
            <a:r>
              <a:rPr lang="en-GB" sz="1800" dirty="0" smtClean="0"/>
              <a:t>Does this creativity help the story telling process?</a:t>
            </a:r>
          </a:p>
          <a:p>
            <a:r>
              <a:rPr lang="en-GB" sz="1800" dirty="0" smtClean="0"/>
              <a:t>Think about the first time you saw the reverse zoom in Jaws!</a:t>
            </a:r>
          </a:p>
          <a:p>
            <a:r>
              <a:rPr lang="en-GB" sz="1800" dirty="0" smtClean="0"/>
              <a:t>Remember </a:t>
            </a:r>
            <a:r>
              <a:rPr lang="en-GB" sz="1800" b="1" dirty="0" smtClean="0"/>
              <a:t>justify</a:t>
            </a:r>
            <a:r>
              <a:rPr lang="en-GB" sz="1800" dirty="0" smtClean="0"/>
              <a:t> your </a:t>
            </a:r>
            <a:r>
              <a:rPr lang="en-GB" sz="1800" b="1" dirty="0" smtClean="0"/>
              <a:t>arguments</a:t>
            </a:r>
            <a:r>
              <a:rPr lang="en-GB" sz="1800" dirty="0" smtClean="0"/>
              <a:t> with </a:t>
            </a:r>
            <a:r>
              <a:rPr lang="en-GB" sz="1800" b="1" dirty="0" smtClean="0"/>
              <a:t>examples</a:t>
            </a:r>
            <a:r>
              <a:rPr lang="en-GB" sz="1800" dirty="0" smtClean="0"/>
              <a:t> from your </a:t>
            </a:r>
            <a:r>
              <a:rPr lang="en-GB" sz="1800" b="1" dirty="0" smtClean="0"/>
              <a:t>animation</a:t>
            </a:r>
            <a:endParaRPr lang="en-GB" sz="1800" dirty="0"/>
          </a:p>
        </p:txBody>
      </p:sp>
      <p:sp>
        <p:nvSpPr>
          <p:cNvPr id="3" name="Title 2"/>
          <p:cNvSpPr>
            <a:spLocks noGrp="1"/>
          </p:cNvSpPr>
          <p:nvPr>
            <p:ph type="title"/>
          </p:nvPr>
        </p:nvSpPr>
        <p:spPr>
          <a:xfrm>
            <a:off x="0" y="411504"/>
            <a:ext cx="8686800" cy="857256"/>
          </a:xfrm>
        </p:spPr>
        <p:txBody>
          <a:bodyPr>
            <a:normAutofit/>
          </a:bodyPr>
          <a:lstStyle/>
          <a:p>
            <a:r>
              <a:rPr lang="en-GB" sz="4000" dirty="0" smtClean="0"/>
              <a:t> 12 - Evaluate (Creative Quality)</a:t>
            </a:r>
            <a:endParaRPr lang="en-GB" sz="4000" dirty="0"/>
          </a:p>
        </p:txBody>
      </p:sp>
      <p:pic>
        <p:nvPicPr>
          <p:cNvPr id="6" name="Picture 5"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7" name="Round Same Side Corner Rectangle 6">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8" name="Round Same Side Corner Rectangle 7">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9" name="Round Same Side Corner Rectangle 8">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10" name="Round Same Side Corner Rectangle 9">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11" name="Round Same Side Corner Rectangle 10">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2" name="Round Same Side Corner Rectangle 11">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3" name="Round Same Side Corner Rectangle 12">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4" name="Round Same Side Corner Rectangle 13">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5" name="Round Same Side Corner Rectangle 14">
            <a:hlinkClick r:id="rId13"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6" name="Round Same Side Corner Rectangle 15">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7" name="Round Same Side Corner Rectangle 16">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8" name="Round Same Side Corner Rectangle 17">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9" name="Round Same Side Corner Rectangle 18">
            <a:hlinkClick r:id="rId17"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20" name="Round Same Side Corner Rectangle 19">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21" name="Round Same Side Corner Rectangle 20">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2" name="Round Same Side Corner Rectangle 21">
            <a:hlinkClick r:id="rId20"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3" name="Round Same Side Corner Rectangle 22">
            <a:hlinkClick r:id="rId21" action="ppaction://hlinksldjump"/>
          </p:cNvPr>
          <p:cNvSpPr/>
          <p:nvPr/>
        </p:nvSpPr>
        <p:spPr>
          <a:xfrm>
            <a:off x="72362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
        <p:nvSpPr>
          <p:cNvPr id="24" name="Round Same Side Corner Rectangle 23">
            <a:hlinkClick r:id="rId22" action="ppaction://hlinksldjump"/>
          </p:cNvPr>
          <p:cNvSpPr/>
          <p:nvPr/>
        </p:nvSpPr>
        <p:spPr>
          <a:xfrm>
            <a:off x="69482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a:t>
            </a:r>
            <a:endParaRPr lang="en-GB" sz="1400" b="1" dirty="0">
              <a:latin typeface="Calibri" pitchFamily="34" charset="0"/>
              <a:cs typeface="Calibri" pitchFamily="34" charset="0"/>
            </a:endParaRPr>
          </a:p>
        </p:txBody>
      </p:sp>
      <p:sp>
        <p:nvSpPr>
          <p:cNvPr id="25" name="Round Same Side Corner Rectangle 24">
            <a:hlinkClick r:id="rId23" action="ppaction://hlinksldjump"/>
          </p:cNvPr>
          <p:cNvSpPr/>
          <p:nvPr/>
        </p:nvSpPr>
        <p:spPr>
          <a:xfrm>
            <a:off x="7308304" y="332656"/>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B</a:t>
            </a:r>
            <a:endParaRPr lang="en-GB" sz="1400" b="1" dirty="0">
              <a:latin typeface="Calibri" pitchFamily="34" charset="0"/>
              <a:cs typeface="Calibri" pitchFamily="34" charset="0"/>
            </a:endParaRPr>
          </a:p>
        </p:txBody>
      </p:sp>
      <p:sp>
        <p:nvSpPr>
          <p:cNvPr id="26" name="Round Same Side Corner Rectangle 25">
            <a:hlinkClick r:id="rId24" action="ppaction://hlinksldjump"/>
          </p:cNvPr>
          <p:cNvSpPr/>
          <p:nvPr/>
        </p:nvSpPr>
        <p:spPr>
          <a:xfrm>
            <a:off x="766834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a:t>
            </a:r>
            <a:endParaRPr lang="en-GB" sz="1400" b="1" dirty="0">
              <a:latin typeface="Calibri" pitchFamily="34" charset="0"/>
              <a:cs typeface="Calibri" pitchFamily="34" charset="0"/>
            </a:endParaRPr>
          </a:p>
        </p:txBody>
      </p:sp>
      <p:sp>
        <p:nvSpPr>
          <p:cNvPr id="27" name="Round Same Side Corner Rectangle 26">
            <a:hlinkClick r:id="rId25" action="ppaction://hlinksldjump"/>
          </p:cNvPr>
          <p:cNvSpPr/>
          <p:nvPr/>
        </p:nvSpPr>
        <p:spPr>
          <a:xfrm>
            <a:off x="802838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D</a:t>
            </a:r>
            <a:endParaRPr lang="en-GB" sz="1400" b="1" dirty="0">
              <a:latin typeface="Calibri" pitchFamily="34" charset="0"/>
              <a:cs typeface="Calibri" pitchFamily="34" charset="0"/>
            </a:endParaRPr>
          </a:p>
        </p:txBody>
      </p:sp>
      <p:sp>
        <p:nvSpPr>
          <p:cNvPr id="28" name="Round Same Side Corner Rectangle 27">
            <a:hlinkClick r:id="rId26" action="ppaction://hlinksldjump"/>
          </p:cNvPr>
          <p:cNvSpPr/>
          <p:nvPr/>
        </p:nvSpPr>
        <p:spPr>
          <a:xfrm>
            <a:off x="838842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E</a:t>
            </a:r>
            <a:endParaRPr lang="en-GB" sz="1400" b="1" dirty="0">
              <a:latin typeface="Calibri" pitchFamily="34" charset="0"/>
              <a:cs typeface="Calibri" pitchFamily="34" charset="0"/>
            </a:endParaRPr>
          </a:p>
        </p:txBody>
      </p:sp>
      <p:sp>
        <p:nvSpPr>
          <p:cNvPr id="29" name="Round Same Side Corner Rectangle 28">
            <a:hlinkClick r:id="rId27" action="ppaction://hlinksldjump"/>
          </p:cNvPr>
          <p:cNvSpPr/>
          <p:nvPr/>
        </p:nvSpPr>
        <p:spPr>
          <a:xfrm>
            <a:off x="87484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F</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4282" y="1669270"/>
            <a:ext cx="8786874" cy="5072098"/>
          </a:xfrm>
        </p:spPr>
        <p:txBody>
          <a:bodyPr>
            <a:noAutofit/>
          </a:bodyPr>
          <a:lstStyle/>
          <a:p>
            <a:pPr marL="0" indent="0">
              <a:buNone/>
            </a:pPr>
            <a:r>
              <a:rPr lang="en-GB" sz="2000" b="1" i="1" dirty="0" smtClean="0"/>
              <a:t>Task 16 (D2.3)</a:t>
            </a:r>
            <a:r>
              <a:rPr lang="en-GB" sz="2000" dirty="0" smtClean="0"/>
              <a:t> - Describe and Evaluate your animation as to whether it appeals to the target audience</a:t>
            </a:r>
          </a:p>
          <a:p>
            <a:r>
              <a:rPr lang="en-GB" sz="1800" dirty="0" smtClean="0"/>
              <a:t>How did you make sure this occurred</a:t>
            </a:r>
          </a:p>
          <a:p>
            <a:r>
              <a:rPr lang="en-GB" sz="1800" dirty="0" smtClean="0"/>
              <a:t>Think about:</a:t>
            </a:r>
          </a:p>
          <a:p>
            <a:pPr lvl="1"/>
            <a:r>
              <a:rPr lang="en-GB" sz="1800" dirty="0" smtClean="0"/>
              <a:t>Colours</a:t>
            </a:r>
          </a:p>
          <a:p>
            <a:pPr lvl="1"/>
            <a:r>
              <a:rPr lang="en-GB" sz="1800" dirty="0" smtClean="0"/>
              <a:t>Text</a:t>
            </a:r>
          </a:p>
          <a:p>
            <a:pPr lvl="1"/>
            <a:r>
              <a:rPr lang="en-GB" sz="1800" dirty="0" smtClean="0"/>
              <a:t>Style of animation</a:t>
            </a:r>
          </a:p>
          <a:p>
            <a:r>
              <a:rPr lang="en-GB" sz="1800" dirty="0" smtClean="0"/>
              <a:t>Remember </a:t>
            </a:r>
            <a:r>
              <a:rPr lang="en-GB" sz="1800" b="1" dirty="0" smtClean="0"/>
              <a:t>justify</a:t>
            </a:r>
            <a:r>
              <a:rPr lang="en-GB" sz="1800" dirty="0" smtClean="0"/>
              <a:t> your </a:t>
            </a:r>
            <a:r>
              <a:rPr lang="en-GB" sz="1800" b="1" dirty="0" smtClean="0"/>
              <a:t>arguments</a:t>
            </a:r>
            <a:r>
              <a:rPr lang="en-GB" sz="1800" dirty="0" smtClean="0"/>
              <a:t> with </a:t>
            </a:r>
            <a:r>
              <a:rPr lang="en-GB" sz="1800" b="1" dirty="0" smtClean="0"/>
              <a:t>examples</a:t>
            </a:r>
            <a:r>
              <a:rPr lang="en-GB" sz="1800" dirty="0" smtClean="0"/>
              <a:t> from your </a:t>
            </a:r>
            <a:r>
              <a:rPr lang="en-GB" sz="1800" b="1" dirty="0" smtClean="0"/>
              <a:t>animation</a:t>
            </a:r>
            <a:r>
              <a:rPr lang="en-GB" sz="1800" dirty="0" smtClean="0"/>
              <a:t>.</a:t>
            </a:r>
          </a:p>
          <a:p>
            <a:endParaRPr lang="en-GB" sz="1800" dirty="0" smtClean="0"/>
          </a:p>
          <a:p>
            <a:endParaRPr lang="en-GB" sz="1800" dirty="0"/>
          </a:p>
        </p:txBody>
      </p:sp>
      <p:sp>
        <p:nvSpPr>
          <p:cNvPr id="3" name="Title 2"/>
          <p:cNvSpPr>
            <a:spLocks noGrp="1"/>
          </p:cNvSpPr>
          <p:nvPr>
            <p:ph type="title"/>
          </p:nvPr>
        </p:nvSpPr>
        <p:spPr>
          <a:xfrm>
            <a:off x="0" y="692696"/>
            <a:ext cx="9144000" cy="857256"/>
          </a:xfrm>
        </p:spPr>
        <p:txBody>
          <a:bodyPr>
            <a:noAutofit/>
          </a:bodyPr>
          <a:lstStyle/>
          <a:p>
            <a:r>
              <a:rPr lang="en-GB" sz="4000" dirty="0" smtClean="0"/>
              <a:t> 12 - Evaluation (Appeal to Target Audience)</a:t>
            </a:r>
            <a:endParaRPr lang="en-GB" sz="4000" dirty="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72362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
        <p:nvSpPr>
          <p:cNvPr id="22" name="Round Same Side Corner Rectangle 21">
            <a:hlinkClick r:id="rId22" action="ppaction://hlinksldjump"/>
          </p:cNvPr>
          <p:cNvSpPr/>
          <p:nvPr/>
        </p:nvSpPr>
        <p:spPr>
          <a:xfrm>
            <a:off x="69482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a:t>
            </a:r>
            <a:endParaRPr lang="en-GB" sz="1400" b="1" dirty="0">
              <a:latin typeface="Calibri" pitchFamily="34" charset="0"/>
              <a:cs typeface="Calibri" pitchFamily="34" charset="0"/>
            </a:endParaRPr>
          </a:p>
        </p:txBody>
      </p:sp>
      <p:sp>
        <p:nvSpPr>
          <p:cNvPr id="23" name="Round Same Side Corner Rectangle 22">
            <a:hlinkClick r:id="rId23" action="ppaction://hlinksldjump"/>
          </p:cNvPr>
          <p:cNvSpPr/>
          <p:nvPr/>
        </p:nvSpPr>
        <p:spPr>
          <a:xfrm>
            <a:off x="730830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B</a:t>
            </a:r>
            <a:endParaRPr lang="en-GB" sz="1400" b="1" dirty="0">
              <a:latin typeface="Calibri" pitchFamily="34" charset="0"/>
              <a:cs typeface="Calibri" pitchFamily="34" charset="0"/>
            </a:endParaRPr>
          </a:p>
        </p:txBody>
      </p:sp>
      <p:sp>
        <p:nvSpPr>
          <p:cNvPr id="24" name="Round Same Side Corner Rectangle 23">
            <a:hlinkClick r:id="rId24" action="ppaction://hlinksldjump"/>
          </p:cNvPr>
          <p:cNvSpPr/>
          <p:nvPr/>
        </p:nvSpPr>
        <p:spPr>
          <a:xfrm>
            <a:off x="7668344" y="332656"/>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C</a:t>
            </a:r>
            <a:endParaRPr lang="en-GB" sz="1400" b="1" dirty="0">
              <a:latin typeface="Calibri" pitchFamily="34" charset="0"/>
              <a:cs typeface="Calibri" pitchFamily="34" charset="0"/>
            </a:endParaRPr>
          </a:p>
        </p:txBody>
      </p:sp>
      <p:sp>
        <p:nvSpPr>
          <p:cNvPr id="25" name="Round Same Side Corner Rectangle 24">
            <a:hlinkClick r:id="rId25" action="ppaction://hlinksldjump"/>
          </p:cNvPr>
          <p:cNvSpPr/>
          <p:nvPr/>
        </p:nvSpPr>
        <p:spPr>
          <a:xfrm>
            <a:off x="802838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D</a:t>
            </a:r>
            <a:endParaRPr lang="en-GB" sz="1400" b="1" dirty="0">
              <a:latin typeface="Calibri" pitchFamily="34" charset="0"/>
              <a:cs typeface="Calibri" pitchFamily="34" charset="0"/>
            </a:endParaRPr>
          </a:p>
        </p:txBody>
      </p:sp>
      <p:sp>
        <p:nvSpPr>
          <p:cNvPr id="26" name="Round Same Side Corner Rectangle 25">
            <a:hlinkClick r:id="rId26" action="ppaction://hlinksldjump"/>
          </p:cNvPr>
          <p:cNvSpPr/>
          <p:nvPr/>
        </p:nvSpPr>
        <p:spPr>
          <a:xfrm>
            <a:off x="838842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E</a:t>
            </a:r>
            <a:endParaRPr lang="en-GB" sz="1400" b="1" dirty="0">
              <a:latin typeface="Calibri" pitchFamily="34" charset="0"/>
              <a:cs typeface="Calibri" pitchFamily="34" charset="0"/>
            </a:endParaRPr>
          </a:p>
        </p:txBody>
      </p:sp>
      <p:sp>
        <p:nvSpPr>
          <p:cNvPr id="27" name="Round Same Side Corner Rectangle 26">
            <a:hlinkClick r:id="rId27" action="ppaction://hlinksldjump"/>
          </p:cNvPr>
          <p:cNvSpPr/>
          <p:nvPr/>
        </p:nvSpPr>
        <p:spPr>
          <a:xfrm>
            <a:off x="87484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F</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1797326"/>
            <a:ext cx="8786874" cy="4800026"/>
          </a:xfrm>
        </p:spPr>
        <p:txBody>
          <a:bodyPr>
            <a:noAutofit/>
          </a:bodyPr>
          <a:lstStyle/>
          <a:p>
            <a:pPr marL="0" indent="0">
              <a:buNone/>
            </a:pPr>
            <a:r>
              <a:rPr lang="en-GB" sz="2000" b="1" i="1" dirty="0" smtClean="0"/>
              <a:t>Task 17 (D2.4)</a:t>
            </a:r>
            <a:r>
              <a:rPr lang="en-GB" sz="2000" dirty="0" smtClean="0"/>
              <a:t> - Describe and Evaluate the software application used for the animation created</a:t>
            </a:r>
          </a:p>
          <a:p>
            <a:r>
              <a:rPr lang="en-GB" sz="1800" dirty="0" smtClean="0"/>
              <a:t>How did you find using your chosen software? </a:t>
            </a:r>
          </a:p>
          <a:p>
            <a:r>
              <a:rPr lang="en-GB" sz="1800" dirty="0" smtClean="0"/>
              <a:t>Were their any restrictions? </a:t>
            </a:r>
          </a:p>
          <a:p>
            <a:r>
              <a:rPr lang="en-GB" sz="1800" dirty="0" smtClean="0"/>
              <a:t>How did you get over these? </a:t>
            </a:r>
          </a:p>
          <a:p>
            <a:r>
              <a:rPr lang="en-GB" sz="1800" dirty="0" smtClean="0"/>
              <a:t>What features did you like</a:t>
            </a:r>
          </a:p>
          <a:p>
            <a:r>
              <a:rPr lang="en-GB" sz="1800" dirty="0" smtClean="0"/>
              <a:t>Is there anything that you have done that is innovative with the software.</a:t>
            </a:r>
          </a:p>
          <a:p>
            <a:pPr marL="0" lvl="1" indent="0">
              <a:buNone/>
            </a:pPr>
            <a:endParaRPr lang="en-GB" sz="2000" b="1" i="1" dirty="0" smtClean="0"/>
          </a:p>
          <a:p>
            <a:pPr marL="0" lvl="1" indent="0">
              <a:buNone/>
            </a:pPr>
            <a:r>
              <a:rPr lang="en-GB" sz="2000" b="1" i="1" dirty="0" smtClean="0"/>
              <a:t>Task 18 (D2.5)</a:t>
            </a:r>
            <a:r>
              <a:rPr lang="en-GB" sz="2000" dirty="0" smtClean="0"/>
              <a:t> - Describe and Evaluate the techniques used within the animation</a:t>
            </a:r>
          </a:p>
          <a:p>
            <a:r>
              <a:rPr lang="en-GB" sz="1800" dirty="0" smtClean="0"/>
              <a:t>What techniques have you used? </a:t>
            </a:r>
          </a:p>
          <a:p>
            <a:r>
              <a:rPr lang="en-GB" sz="1800" dirty="0" smtClean="0"/>
              <a:t>Did they work as intended?</a:t>
            </a:r>
          </a:p>
          <a:p>
            <a:pPr lvl="1"/>
            <a:endParaRPr lang="en-GB" sz="2000" dirty="0" smtClean="0"/>
          </a:p>
          <a:p>
            <a:pPr marL="2508250" indent="-255588"/>
            <a:r>
              <a:rPr lang="en-GB" sz="1800" dirty="0" smtClean="0"/>
              <a:t>Remember </a:t>
            </a:r>
            <a:r>
              <a:rPr lang="en-GB" sz="1800" b="1" dirty="0" smtClean="0"/>
              <a:t>justify</a:t>
            </a:r>
            <a:r>
              <a:rPr lang="en-GB" sz="1800" dirty="0" smtClean="0"/>
              <a:t> your </a:t>
            </a:r>
            <a:r>
              <a:rPr lang="en-GB" sz="1800" b="1" dirty="0" smtClean="0"/>
              <a:t>arguments</a:t>
            </a:r>
            <a:r>
              <a:rPr lang="en-GB" sz="1800" dirty="0" smtClean="0"/>
              <a:t> with </a:t>
            </a:r>
            <a:r>
              <a:rPr lang="en-GB" sz="1800" b="1" dirty="0" smtClean="0"/>
              <a:t>examples</a:t>
            </a:r>
            <a:r>
              <a:rPr lang="en-GB" sz="1800" dirty="0" smtClean="0"/>
              <a:t> from your 			</a:t>
            </a:r>
            <a:r>
              <a:rPr lang="en-GB" sz="1800" b="1" dirty="0" smtClean="0"/>
              <a:t>animation</a:t>
            </a:r>
            <a:endParaRPr lang="en-GB" sz="1800" dirty="0" smtClean="0"/>
          </a:p>
          <a:p>
            <a:pPr lvl="1"/>
            <a:endParaRPr lang="en-GB" sz="2000" dirty="0" smtClean="0"/>
          </a:p>
          <a:p>
            <a:pPr lvl="1"/>
            <a:endParaRPr lang="en-GB" sz="2000" dirty="0" smtClean="0"/>
          </a:p>
          <a:p>
            <a:endParaRPr lang="en-GB" sz="2000" dirty="0" smtClean="0"/>
          </a:p>
          <a:p>
            <a:endParaRPr lang="en-GB" sz="2000" dirty="0"/>
          </a:p>
        </p:txBody>
      </p:sp>
      <p:sp>
        <p:nvSpPr>
          <p:cNvPr id="3" name="Title 2"/>
          <p:cNvSpPr>
            <a:spLocks noGrp="1"/>
          </p:cNvSpPr>
          <p:nvPr>
            <p:ph type="title"/>
          </p:nvPr>
        </p:nvSpPr>
        <p:spPr>
          <a:xfrm>
            <a:off x="0" y="771544"/>
            <a:ext cx="9144000" cy="857256"/>
          </a:xfrm>
        </p:spPr>
        <p:txBody>
          <a:bodyPr>
            <a:normAutofit fontScale="90000"/>
          </a:bodyPr>
          <a:lstStyle/>
          <a:p>
            <a:r>
              <a:rPr lang="en-GB" dirty="0" smtClean="0"/>
              <a:t> 12 - Evaluation (Software/Techniques Used) </a:t>
            </a:r>
            <a:endParaRPr lang="en-GB" dirty="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72362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
        <p:nvSpPr>
          <p:cNvPr id="22" name="Round Same Side Corner Rectangle 21">
            <a:hlinkClick r:id="rId22" action="ppaction://hlinksldjump"/>
          </p:cNvPr>
          <p:cNvSpPr/>
          <p:nvPr/>
        </p:nvSpPr>
        <p:spPr>
          <a:xfrm>
            <a:off x="69482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a:t>
            </a:r>
            <a:endParaRPr lang="en-GB" sz="1400" b="1" dirty="0">
              <a:latin typeface="Calibri" pitchFamily="34" charset="0"/>
              <a:cs typeface="Calibri" pitchFamily="34" charset="0"/>
            </a:endParaRPr>
          </a:p>
        </p:txBody>
      </p:sp>
      <p:sp>
        <p:nvSpPr>
          <p:cNvPr id="23" name="Round Same Side Corner Rectangle 22">
            <a:hlinkClick r:id="rId23" action="ppaction://hlinksldjump"/>
          </p:cNvPr>
          <p:cNvSpPr/>
          <p:nvPr/>
        </p:nvSpPr>
        <p:spPr>
          <a:xfrm>
            <a:off x="730830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B</a:t>
            </a:r>
            <a:endParaRPr lang="en-GB" sz="1400" b="1" dirty="0">
              <a:latin typeface="Calibri" pitchFamily="34" charset="0"/>
              <a:cs typeface="Calibri" pitchFamily="34" charset="0"/>
            </a:endParaRPr>
          </a:p>
        </p:txBody>
      </p:sp>
      <p:sp>
        <p:nvSpPr>
          <p:cNvPr id="24" name="Round Same Side Corner Rectangle 23">
            <a:hlinkClick r:id="rId24" action="ppaction://hlinksldjump"/>
          </p:cNvPr>
          <p:cNvSpPr/>
          <p:nvPr/>
        </p:nvSpPr>
        <p:spPr>
          <a:xfrm>
            <a:off x="766834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a:t>
            </a:r>
            <a:endParaRPr lang="en-GB" sz="1400" b="1" dirty="0">
              <a:latin typeface="Calibri" pitchFamily="34" charset="0"/>
              <a:cs typeface="Calibri" pitchFamily="34" charset="0"/>
            </a:endParaRPr>
          </a:p>
        </p:txBody>
      </p:sp>
      <p:sp>
        <p:nvSpPr>
          <p:cNvPr id="25" name="Round Same Side Corner Rectangle 24">
            <a:hlinkClick r:id="rId25" action="ppaction://hlinksldjump"/>
          </p:cNvPr>
          <p:cNvSpPr/>
          <p:nvPr/>
        </p:nvSpPr>
        <p:spPr>
          <a:xfrm>
            <a:off x="8028384" y="332656"/>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D</a:t>
            </a:r>
            <a:endParaRPr lang="en-GB" sz="1400" b="1" dirty="0">
              <a:latin typeface="Calibri" pitchFamily="34" charset="0"/>
              <a:cs typeface="Calibri" pitchFamily="34" charset="0"/>
            </a:endParaRPr>
          </a:p>
        </p:txBody>
      </p:sp>
      <p:sp>
        <p:nvSpPr>
          <p:cNvPr id="26" name="Round Same Side Corner Rectangle 25">
            <a:hlinkClick r:id="rId26" action="ppaction://hlinksldjump"/>
          </p:cNvPr>
          <p:cNvSpPr/>
          <p:nvPr/>
        </p:nvSpPr>
        <p:spPr>
          <a:xfrm>
            <a:off x="838842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E</a:t>
            </a:r>
            <a:endParaRPr lang="en-GB" sz="1400" b="1" dirty="0">
              <a:latin typeface="Calibri" pitchFamily="34" charset="0"/>
              <a:cs typeface="Calibri" pitchFamily="34" charset="0"/>
            </a:endParaRPr>
          </a:p>
        </p:txBody>
      </p:sp>
      <p:sp>
        <p:nvSpPr>
          <p:cNvPr id="27" name="Round Same Side Corner Rectangle 26">
            <a:hlinkClick r:id="rId27" action="ppaction://hlinksldjump"/>
          </p:cNvPr>
          <p:cNvSpPr/>
          <p:nvPr/>
        </p:nvSpPr>
        <p:spPr>
          <a:xfrm>
            <a:off x="87484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F</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5720" y="1124744"/>
            <a:ext cx="8643998" cy="4929222"/>
          </a:xfrm>
        </p:spPr>
        <p:txBody>
          <a:bodyPr>
            <a:noAutofit/>
          </a:bodyPr>
          <a:lstStyle/>
          <a:p>
            <a:pPr marL="0" indent="0">
              <a:buNone/>
            </a:pPr>
            <a:r>
              <a:rPr lang="en-GB" sz="2000" dirty="0" smtClean="0"/>
              <a:t>You should be </a:t>
            </a:r>
            <a:r>
              <a:rPr lang="en-GB" sz="2000" b="1" i="1" dirty="0" smtClean="0"/>
              <a:t>very proud of your achievement</a:t>
            </a:r>
            <a:r>
              <a:rPr lang="en-GB" sz="2000" dirty="0" smtClean="0"/>
              <a:t>, however now is the time to compare your work with other animators within the group.</a:t>
            </a:r>
          </a:p>
          <a:p>
            <a:r>
              <a:rPr lang="en-GB" sz="1800" dirty="0" smtClean="0"/>
              <a:t>You are never going to get something that rivals big studio work with the time and software available at your disposal</a:t>
            </a:r>
          </a:p>
          <a:p>
            <a:r>
              <a:rPr lang="en-GB" sz="1800" dirty="0" smtClean="0"/>
              <a:t>However the ideas, execution and finished product can be compared to that animators</a:t>
            </a:r>
          </a:p>
          <a:p>
            <a:r>
              <a:rPr lang="en-GB" sz="1800" dirty="0" smtClean="0"/>
              <a:t>Be subjective - talk about ideas you had, does it tell a story that rivals other animations</a:t>
            </a:r>
          </a:p>
          <a:p>
            <a:pPr marL="365125" indent="-365125">
              <a:buNone/>
            </a:pPr>
            <a:r>
              <a:rPr lang="en-GB" sz="2400" dirty="0" smtClean="0"/>
              <a:t>------------------------------------------------------------------------------------------</a:t>
            </a:r>
          </a:p>
          <a:p>
            <a:pPr marL="0" indent="0">
              <a:buNone/>
            </a:pPr>
            <a:r>
              <a:rPr lang="en-GB" sz="2000" b="1" i="1" dirty="0" smtClean="0"/>
              <a:t>Task 19 </a:t>
            </a:r>
            <a:r>
              <a:rPr lang="en-GB" sz="2000" i="1" dirty="0" smtClean="0"/>
              <a:t>(</a:t>
            </a:r>
            <a:r>
              <a:rPr lang="en-GB" sz="2000" b="1" i="1" dirty="0" smtClean="0"/>
              <a:t>D2.6)</a:t>
            </a:r>
            <a:r>
              <a:rPr lang="en-GB" sz="2000" dirty="0" smtClean="0"/>
              <a:t> - Conduct and collect 2 peer feedbacks based on your animation</a:t>
            </a:r>
          </a:p>
          <a:p>
            <a:r>
              <a:rPr lang="en-GB" sz="1800" dirty="0" smtClean="0"/>
              <a:t>Ensure you cover:</a:t>
            </a:r>
          </a:p>
          <a:p>
            <a:endParaRPr lang="en-GB" sz="1800" dirty="0" smtClean="0"/>
          </a:p>
          <a:p>
            <a:r>
              <a:rPr lang="en-GB" sz="1800" dirty="0" smtClean="0"/>
              <a:t>REMEMBER you are comparing your work and the process you undertook with other animators</a:t>
            </a:r>
          </a:p>
          <a:p>
            <a:r>
              <a:rPr lang="en-GB" sz="1800" dirty="0" smtClean="0"/>
              <a:t>Construct a questionnaire or survey with a mixture of open and closed questions to get feedback from a peer</a:t>
            </a:r>
          </a:p>
          <a:p>
            <a:pPr marL="1430338" indent="-255588"/>
            <a:r>
              <a:rPr lang="en-GB" sz="1800" dirty="0" smtClean="0"/>
              <a:t>Ensure you cover a range of elements - refer to specific areas of your 			animation</a:t>
            </a:r>
          </a:p>
        </p:txBody>
      </p:sp>
      <p:sp>
        <p:nvSpPr>
          <p:cNvPr id="3" name="Title 2"/>
          <p:cNvSpPr>
            <a:spLocks noGrp="1"/>
          </p:cNvSpPr>
          <p:nvPr>
            <p:ph type="title"/>
          </p:nvPr>
        </p:nvSpPr>
        <p:spPr>
          <a:xfrm>
            <a:off x="0" y="411504"/>
            <a:ext cx="9144000" cy="857256"/>
          </a:xfrm>
        </p:spPr>
        <p:txBody>
          <a:bodyPr>
            <a:normAutofit/>
          </a:bodyPr>
          <a:lstStyle/>
          <a:p>
            <a:r>
              <a:rPr lang="en-GB" sz="4000" dirty="0" smtClean="0"/>
              <a:t> 12 - Evaluation (Peer Feedback)</a:t>
            </a:r>
            <a:endParaRPr lang="en-GB" sz="4000" dirty="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72362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
        <p:nvSpPr>
          <p:cNvPr id="22" name="Round Same Side Corner Rectangle 21">
            <a:hlinkClick r:id="rId22" action="ppaction://hlinksldjump"/>
          </p:cNvPr>
          <p:cNvSpPr/>
          <p:nvPr/>
        </p:nvSpPr>
        <p:spPr>
          <a:xfrm>
            <a:off x="69482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a:t>
            </a:r>
            <a:endParaRPr lang="en-GB" sz="1400" b="1" dirty="0">
              <a:latin typeface="Calibri" pitchFamily="34" charset="0"/>
              <a:cs typeface="Calibri" pitchFamily="34" charset="0"/>
            </a:endParaRPr>
          </a:p>
        </p:txBody>
      </p:sp>
      <p:sp>
        <p:nvSpPr>
          <p:cNvPr id="23" name="Round Same Side Corner Rectangle 22">
            <a:hlinkClick r:id="rId23" action="ppaction://hlinksldjump"/>
          </p:cNvPr>
          <p:cNvSpPr/>
          <p:nvPr/>
        </p:nvSpPr>
        <p:spPr>
          <a:xfrm>
            <a:off x="730830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B</a:t>
            </a:r>
            <a:endParaRPr lang="en-GB" sz="1400" b="1" dirty="0">
              <a:latin typeface="Calibri" pitchFamily="34" charset="0"/>
              <a:cs typeface="Calibri" pitchFamily="34" charset="0"/>
            </a:endParaRPr>
          </a:p>
        </p:txBody>
      </p:sp>
      <p:sp>
        <p:nvSpPr>
          <p:cNvPr id="24" name="Round Same Side Corner Rectangle 23">
            <a:hlinkClick r:id="rId24" action="ppaction://hlinksldjump"/>
          </p:cNvPr>
          <p:cNvSpPr/>
          <p:nvPr/>
        </p:nvSpPr>
        <p:spPr>
          <a:xfrm>
            <a:off x="766834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a:t>
            </a:r>
            <a:endParaRPr lang="en-GB" sz="1400" b="1" dirty="0">
              <a:latin typeface="Calibri" pitchFamily="34" charset="0"/>
              <a:cs typeface="Calibri" pitchFamily="34" charset="0"/>
            </a:endParaRPr>
          </a:p>
        </p:txBody>
      </p:sp>
      <p:sp>
        <p:nvSpPr>
          <p:cNvPr id="25" name="Round Same Side Corner Rectangle 24">
            <a:hlinkClick r:id="rId25" action="ppaction://hlinksldjump"/>
          </p:cNvPr>
          <p:cNvSpPr/>
          <p:nvPr/>
        </p:nvSpPr>
        <p:spPr>
          <a:xfrm>
            <a:off x="802838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D</a:t>
            </a:r>
            <a:endParaRPr lang="en-GB" sz="1400" b="1" dirty="0">
              <a:latin typeface="Calibri" pitchFamily="34" charset="0"/>
              <a:cs typeface="Calibri" pitchFamily="34" charset="0"/>
            </a:endParaRPr>
          </a:p>
        </p:txBody>
      </p:sp>
      <p:sp>
        <p:nvSpPr>
          <p:cNvPr id="26" name="Round Same Side Corner Rectangle 25">
            <a:hlinkClick r:id="rId26" action="ppaction://hlinksldjump"/>
          </p:cNvPr>
          <p:cNvSpPr/>
          <p:nvPr/>
        </p:nvSpPr>
        <p:spPr>
          <a:xfrm>
            <a:off x="8388424" y="332656"/>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E</a:t>
            </a:r>
            <a:endParaRPr lang="en-GB" sz="1400" b="1" dirty="0">
              <a:latin typeface="Calibri" pitchFamily="34" charset="0"/>
              <a:cs typeface="Calibri" pitchFamily="34" charset="0"/>
            </a:endParaRPr>
          </a:p>
        </p:txBody>
      </p:sp>
      <p:sp>
        <p:nvSpPr>
          <p:cNvPr id="27" name="Round Same Side Corner Rectangle 26">
            <a:hlinkClick r:id="rId27" action="ppaction://hlinksldjump"/>
          </p:cNvPr>
          <p:cNvSpPr/>
          <p:nvPr/>
        </p:nvSpPr>
        <p:spPr>
          <a:xfrm>
            <a:off x="87484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F</a:t>
            </a:r>
            <a:endParaRPr lang="en-GB" sz="1400" b="1" dirty="0">
              <a:latin typeface="Calibri" pitchFamily="34" charset="0"/>
              <a:cs typeface="Calibri" pitchFamily="34" charset="0"/>
            </a:endParaRPr>
          </a:p>
        </p:txBody>
      </p:sp>
      <p:graphicFrame>
        <p:nvGraphicFramePr>
          <p:cNvPr id="28" name="Table 27"/>
          <p:cNvGraphicFramePr>
            <a:graphicFrameLocks noGrp="1"/>
          </p:cNvGraphicFramePr>
          <p:nvPr/>
        </p:nvGraphicFramePr>
        <p:xfrm>
          <a:off x="2483768" y="3933056"/>
          <a:ext cx="6480720" cy="822960"/>
        </p:xfrm>
        <a:graphic>
          <a:graphicData uri="http://schemas.openxmlformats.org/drawingml/2006/table">
            <a:tbl>
              <a:tblPr firstRow="1" bandRow="1">
                <a:tableStyleId>{5C22544A-7EE6-4342-B048-85BDC9FD1C3A}</a:tableStyleId>
              </a:tblPr>
              <a:tblGrid>
                <a:gridCol w="1620180"/>
                <a:gridCol w="1620180"/>
                <a:gridCol w="1620180"/>
                <a:gridCol w="1620180"/>
              </a:tblGrid>
              <a:tr h="370840">
                <a:tc>
                  <a:txBody>
                    <a:bodyPr/>
                    <a:lstStyle/>
                    <a:p>
                      <a:pPr algn="ctr"/>
                      <a:r>
                        <a:rPr lang="en-GB" sz="1600" dirty="0" smtClean="0">
                          <a:solidFill>
                            <a:schemeClr val="tx1"/>
                          </a:solidFill>
                          <a:latin typeface="Calibri" pitchFamily="34" charset="0"/>
                          <a:cs typeface="Calibri" pitchFamily="34" charset="0"/>
                        </a:rPr>
                        <a:t>Direction</a:t>
                      </a:r>
                      <a:endParaRPr lang="en-GB" sz="16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Character Design</a:t>
                      </a:r>
                      <a:endParaRPr lang="en-GB" sz="16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Storyline</a:t>
                      </a:r>
                      <a:endParaRPr lang="en-GB" sz="16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dirty="0" smtClean="0">
                          <a:solidFill>
                            <a:schemeClr val="tx1"/>
                          </a:solidFill>
                          <a:latin typeface="Calibri" pitchFamily="34" charset="0"/>
                          <a:cs typeface="Calibri" pitchFamily="34" charset="0"/>
                        </a:rPr>
                        <a:t>Impact of Finished Animation</a:t>
                      </a:r>
                      <a:endParaRPr lang="en-GB" sz="16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196752"/>
            <a:ext cx="8750206" cy="5446958"/>
          </a:xfrm>
        </p:spPr>
        <p:txBody>
          <a:bodyPr>
            <a:normAutofit/>
          </a:bodyPr>
          <a:lstStyle/>
          <a:p>
            <a:pPr marL="0" indent="0">
              <a:buNone/>
            </a:pPr>
            <a:r>
              <a:rPr lang="en-GB" sz="2000" b="1" i="1" dirty="0" smtClean="0"/>
              <a:t>Task 20 (D2.7)</a:t>
            </a:r>
            <a:r>
              <a:rPr lang="en-GB" sz="2000" dirty="0" smtClean="0"/>
              <a:t> - Using the feedback gathered from Task 19, suggest improvements which will benefit the production company when it comes to their turn to make a similar production in terms of:</a:t>
            </a:r>
          </a:p>
          <a:p>
            <a:r>
              <a:rPr lang="en-GB" sz="1800" dirty="0" smtClean="0"/>
              <a:t>Technical Skills</a:t>
            </a:r>
          </a:p>
          <a:p>
            <a:r>
              <a:rPr lang="en-GB" sz="1800" dirty="0" smtClean="0"/>
              <a:t>Software Skills</a:t>
            </a:r>
          </a:p>
          <a:p>
            <a:r>
              <a:rPr lang="en-GB" sz="1800" dirty="0" smtClean="0"/>
              <a:t>Sticking to the Theme</a:t>
            </a:r>
          </a:p>
          <a:p>
            <a:r>
              <a:rPr lang="en-GB" sz="1800" dirty="0" smtClean="0"/>
              <a:t>Character Purpose and Emotion</a:t>
            </a:r>
          </a:p>
          <a:p>
            <a:r>
              <a:rPr lang="en-GB" sz="1800" dirty="0" smtClean="0"/>
              <a:t>Appropriateness of the Theme</a:t>
            </a:r>
          </a:p>
          <a:p>
            <a:endParaRPr lang="en-GB" sz="1600" dirty="0"/>
          </a:p>
        </p:txBody>
      </p:sp>
      <p:sp>
        <p:nvSpPr>
          <p:cNvPr id="3" name="Title 2"/>
          <p:cNvSpPr>
            <a:spLocks noGrp="1"/>
          </p:cNvSpPr>
          <p:nvPr>
            <p:ph type="title"/>
          </p:nvPr>
        </p:nvSpPr>
        <p:spPr>
          <a:xfrm>
            <a:off x="0" y="411504"/>
            <a:ext cx="8686800" cy="857256"/>
          </a:xfrm>
        </p:spPr>
        <p:txBody>
          <a:bodyPr>
            <a:normAutofit/>
          </a:bodyPr>
          <a:lstStyle/>
          <a:p>
            <a:r>
              <a:rPr lang="en-GB" sz="4000" dirty="0" smtClean="0"/>
              <a:t> 12 - Evaluation (Improvements)</a:t>
            </a:r>
            <a:endParaRPr lang="en-GB" sz="4000" dirty="0"/>
          </a:p>
        </p:txBody>
      </p:sp>
      <p:pic>
        <p:nvPicPr>
          <p:cNvPr id="4" name="Picture 3" descr="home.jpg">
            <a:hlinkClick r:id="rId3" action="ppaction://hlinksldjump"/>
          </p:cNvPr>
          <p:cNvPicPr>
            <a:picLocks noChangeAspect="1"/>
          </p:cNvPicPr>
          <p:nvPr/>
        </p:nvPicPr>
        <p:blipFill>
          <a:blip r:embed="rId4" cstate="print">
            <a:clrChange>
              <a:clrFrom>
                <a:srgbClr val="FFFFFF"/>
              </a:clrFrom>
              <a:clrTo>
                <a:srgbClr val="FFFFFF">
                  <a:alpha val="0"/>
                </a:srgbClr>
              </a:clrTo>
            </a:clrChange>
          </a:blip>
          <a:stretch>
            <a:fillRect/>
          </a:stretch>
        </p:blipFill>
        <p:spPr>
          <a:xfrm>
            <a:off x="1" y="0"/>
            <a:ext cx="467544" cy="553790"/>
          </a:xfrm>
          <a:prstGeom prst="rect">
            <a:avLst/>
          </a:prstGeom>
        </p:spPr>
      </p:pic>
      <p:sp>
        <p:nvSpPr>
          <p:cNvPr id="5" name="Round Same Side Corner Rectangle 4">
            <a:hlinkClick r:id="rId5" action="ppaction://hlinksldjump"/>
          </p:cNvPr>
          <p:cNvSpPr/>
          <p:nvPr/>
        </p:nvSpPr>
        <p:spPr>
          <a:xfrm>
            <a:off x="467544" y="0"/>
            <a:ext cx="576064"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smtClean="0">
                <a:latin typeface="Calibri" pitchFamily="34" charset="0"/>
                <a:cs typeface="Calibri" pitchFamily="34" charset="0"/>
              </a:rPr>
              <a:t>LO3</a:t>
            </a:r>
            <a:endParaRPr lang="en-GB" sz="1600" b="1" dirty="0">
              <a:latin typeface="Calibri" pitchFamily="34" charset="0"/>
              <a:cs typeface="Calibri" pitchFamily="34" charset="0"/>
            </a:endParaRPr>
          </a:p>
        </p:txBody>
      </p:sp>
      <p:sp>
        <p:nvSpPr>
          <p:cNvPr id="6" name="Round Same Side Corner Rectangle 5">
            <a:hlinkClick r:id="rId6" action="ppaction://hlinksldjump"/>
          </p:cNvPr>
          <p:cNvSpPr/>
          <p:nvPr/>
        </p:nvSpPr>
        <p:spPr>
          <a:xfrm>
            <a:off x="1043608" y="0"/>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7" name="Round Same Side Corner Rectangle 6">
            <a:hlinkClick r:id="rId7" action="ppaction://hlinksldjump"/>
          </p:cNvPr>
          <p:cNvSpPr/>
          <p:nvPr/>
        </p:nvSpPr>
        <p:spPr>
          <a:xfrm>
            <a:off x="1907704" y="0"/>
            <a:ext cx="79208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Criteria</a:t>
            </a:r>
            <a:endParaRPr lang="en-GB" sz="1400" b="1" dirty="0">
              <a:latin typeface="Calibri" pitchFamily="34" charset="0"/>
              <a:cs typeface="Calibri" pitchFamily="34" charset="0"/>
            </a:endParaRPr>
          </a:p>
        </p:txBody>
      </p:sp>
      <p:sp>
        <p:nvSpPr>
          <p:cNvPr id="8" name="Round Same Side Corner Rectangle 7">
            <a:hlinkClick r:id="rId8" action="ppaction://hlinksldjump"/>
          </p:cNvPr>
          <p:cNvSpPr/>
          <p:nvPr/>
        </p:nvSpPr>
        <p:spPr>
          <a:xfrm>
            <a:off x="2699792" y="0"/>
            <a:ext cx="61156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smtClean="0">
                <a:latin typeface="Calibri" pitchFamily="34" charset="0"/>
                <a:cs typeface="Calibri" pitchFamily="34" charset="0"/>
              </a:rPr>
              <a:t>Tasks</a:t>
            </a:r>
            <a:endParaRPr lang="en-GB" sz="1400" b="1" dirty="0">
              <a:latin typeface="Calibri" pitchFamily="34" charset="0"/>
              <a:cs typeface="Calibri" pitchFamily="34" charset="0"/>
            </a:endParaRPr>
          </a:p>
        </p:txBody>
      </p:sp>
      <p:sp>
        <p:nvSpPr>
          <p:cNvPr id="9" name="Round Same Side Corner Rectangle 8">
            <a:hlinkClick r:id="rId9" action="ppaction://hlinksldjump"/>
          </p:cNvPr>
          <p:cNvSpPr/>
          <p:nvPr/>
        </p:nvSpPr>
        <p:spPr>
          <a:xfrm>
            <a:off x="32758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a:t>
            </a:r>
            <a:endParaRPr lang="en-GB" sz="1400" b="1" dirty="0">
              <a:latin typeface="Calibri" pitchFamily="34" charset="0"/>
              <a:cs typeface="Calibri" pitchFamily="34" charset="0"/>
            </a:endParaRPr>
          </a:p>
        </p:txBody>
      </p:sp>
      <p:sp>
        <p:nvSpPr>
          <p:cNvPr id="10" name="Round Same Side Corner Rectangle 9">
            <a:hlinkClick r:id="rId10" action="ppaction://hlinksldjump"/>
          </p:cNvPr>
          <p:cNvSpPr/>
          <p:nvPr/>
        </p:nvSpPr>
        <p:spPr>
          <a:xfrm>
            <a:off x="36358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2</a:t>
            </a:r>
            <a:endParaRPr lang="en-GB" sz="1400" b="1" dirty="0">
              <a:latin typeface="Calibri" pitchFamily="34" charset="0"/>
              <a:cs typeface="Calibri" pitchFamily="34" charset="0"/>
            </a:endParaRPr>
          </a:p>
        </p:txBody>
      </p:sp>
      <p:sp>
        <p:nvSpPr>
          <p:cNvPr id="11" name="Round Same Side Corner Rectangle 10">
            <a:hlinkClick r:id="rId11" action="ppaction://hlinksldjump"/>
          </p:cNvPr>
          <p:cNvSpPr/>
          <p:nvPr/>
        </p:nvSpPr>
        <p:spPr>
          <a:xfrm>
            <a:off x="39959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3</a:t>
            </a:r>
            <a:endParaRPr lang="en-GB" sz="1400" b="1" dirty="0">
              <a:latin typeface="Calibri" pitchFamily="34" charset="0"/>
              <a:cs typeface="Calibri" pitchFamily="34" charset="0"/>
            </a:endParaRPr>
          </a:p>
        </p:txBody>
      </p:sp>
      <p:sp>
        <p:nvSpPr>
          <p:cNvPr id="12" name="Round Same Side Corner Rectangle 11">
            <a:hlinkClick r:id="rId12" action="ppaction://hlinksldjump"/>
          </p:cNvPr>
          <p:cNvSpPr/>
          <p:nvPr/>
        </p:nvSpPr>
        <p:spPr>
          <a:xfrm>
            <a:off x="43559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4</a:t>
            </a:r>
            <a:endParaRPr lang="en-GB" sz="1400" b="1" dirty="0">
              <a:latin typeface="Calibri" pitchFamily="34" charset="0"/>
              <a:cs typeface="Calibri" pitchFamily="34" charset="0"/>
            </a:endParaRPr>
          </a:p>
        </p:txBody>
      </p:sp>
      <p:sp>
        <p:nvSpPr>
          <p:cNvPr id="13" name="Round Same Side Corner Rectangle 12">
            <a:hlinkClick r:id="rId13" action="ppaction://hlinksldjump"/>
          </p:cNvPr>
          <p:cNvSpPr/>
          <p:nvPr/>
        </p:nvSpPr>
        <p:spPr>
          <a:xfrm>
            <a:off x="7596336" y="0"/>
            <a:ext cx="115212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Assessment</a:t>
            </a:r>
            <a:endParaRPr lang="en-GB" sz="1400" b="1" dirty="0">
              <a:latin typeface="Calibri" pitchFamily="34" charset="0"/>
              <a:cs typeface="Calibri" pitchFamily="34" charset="0"/>
            </a:endParaRPr>
          </a:p>
        </p:txBody>
      </p:sp>
      <p:sp>
        <p:nvSpPr>
          <p:cNvPr id="14" name="Round Same Side Corner Rectangle 13">
            <a:hlinkClick r:id="rId14" action="ppaction://hlinksldjump"/>
          </p:cNvPr>
          <p:cNvSpPr/>
          <p:nvPr/>
        </p:nvSpPr>
        <p:spPr>
          <a:xfrm>
            <a:off x="47160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5</a:t>
            </a:r>
            <a:endParaRPr lang="en-GB" sz="1400" b="1" dirty="0">
              <a:latin typeface="Calibri" pitchFamily="34" charset="0"/>
              <a:cs typeface="Calibri" pitchFamily="34" charset="0"/>
            </a:endParaRPr>
          </a:p>
        </p:txBody>
      </p:sp>
      <p:sp>
        <p:nvSpPr>
          <p:cNvPr id="15" name="Round Same Side Corner Rectangle 14">
            <a:hlinkClick r:id="rId15" action="ppaction://hlinksldjump"/>
          </p:cNvPr>
          <p:cNvSpPr/>
          <p:nvPr/>
        </p:nvSpPr>
        <p:spPr>
          <a:xfrm>
            <a:off x="50760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6</a:t>
            </a:r>
            <a:endParaRPr lang="en-GB" sz="1400" b="1" dirty="0">
              <a:latin typeface="Calibri" pitchFamily="34" charset="0"/>
              <a:cs typeface="Calibri" pitchFamily="34" charset="0"/>
            </a:endParaRPr>
          </a:p>
        </p:txBody>
      </p:sp>
      <p:sp>
        <p:nvSpPr>
          <p:cNvPr id="16" name="Round Same Side Corner Rectangle 15">
            <a:hlinkClick r:id="rId16" action="ppaction://hlinksldjump"/>
          </p:cNvPr>
          <p:cNvSpPr/>
          <p:nvPr/>
        </p:nvSpPr>
        <p:spPr>
          <a:xfrm>
            <a:off x="543609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7</a:t>
            </a:r>
            <a:endParaRPr lang="en-GB" sz="1400" b="1" dirty="0">
              <a:latin typeface="Calibri" pitchFamily="34" charset="0"/>
              <a:cs typeface="Calibri" pitchFamily="34" charset="0"/>
            </a:endParaRPr>
          </a:p>
        </p:txBody>
      </p:sp>
      <p:sp>
        <p:nvSpPr>
          <p:cNvPr id="17" name="Round Same Side Corner Rectangle 16">
            <a:hlinkClick r:id="rId17" action="ppaction://hlinksldjump"/>
          </p:cNvPr>
          <p:cNvSpPr/>
          <p:nvPr/>
        </p:nvSpPr>
        <p:spPr>
          <a:xfrm>
            <a:off x="579613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8</a:t>
            </a:r>
            <a:endParaRPr lang="en-GB" sz="1400" b="1" dirty="0">
              <a:latin typeface="Calibri" pitchFamily="34" charset="0"/>
              <a:cs typeface="Calibri" pitchFamily="34" charset="0"/>
            </a:endParaRPr>
          </a:p>
        </p:txBody>
      </p:sp>
      <p:sp>
        <p:nvSpPr>
          <p:cNvPr id="18" name="Round Same Side Corner Rectangle 17">
            <a:hlinkClick r:id="rId18" action="ppaction://hlinksldjump"/>
          </p:cNvPr>
          <p:cNvSpPr/>
          <p:nvPr/>
        </p:nvSpPr>
        <p:spPr>
          <a:xfrm>
            <a:off x="615617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9</a:t>
            </a:r>
            <a:endParaRPr lang="en-GB" sz="1400" b="1" dirty="0">
              <a:latin typeface="Calibri" pitchFamily="34" charset="0"/>
              <a:cs typeface="Calibri" pitchFamily="34" charset="0"/>
            </a:endParaRPr>
          </a:p>
        </p:txBody>
      </p:sp>
      <p:sp>
        <p:nvSpPr>
          <p:cNvPr id="19" name="Round Same Side Corner Rectangle 18">
            <a:hlinkClick r:id="rId19" action="ppaction://hlinksldjump"/>
          </p:cNvPr>
          <p:cNvSpPr/>
          <p:nvPr/>
        </p:nvSpPr>
        <p:spPr>
          <a:xfrm>
            <a:off x="651621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10</a:t>
            </a:r>
            <a:endParaRPr lang="en-GB" sz="1400" b="1" dirty="0">
              <a:latin typeface="Calibri" pitchFamily="34" charset="0"/>
              <a:cs typeface="Calibri" pitchFamily="34" charset="0"/>
            </a:endParaRPr>
          </a:p>
        </p:txBody>
      </p:sp>
      <p:sp>
        <p:nvSpPr>
          <p:cNvPr id="20" name="Round Same Side Corner Rectangle 19">
            <a:hlinkClick r:id="rId20" action="ppaction://hlinksldjump"/>
          </p:cNvPr>
          <p:cNvSpPr/>
          <p:nvPr/>
        </p:nvSpPr>
        <p:spPr>
          <a:xfrm>
            <a:off x="6876256" y="0"/>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11</a:t>
            </a:r>
            <a:endParaRPr lang="en-GB" sz="1400" b="1" dirty="0">
              <a:latin typeface="Calibri" pitchFamily="34" charset="0"/>
              <a:cs typeface="Calibri" pitchFamily="34" charset="0"/>
            </a:endParaRPr>
          </a:p>
        </p:txBody>
      </p:sp>
      <p:sp>
        <p:nvSpPr>
          <p:cNvPr id="21" name="Round Same Side Corner Rectangle 20">
            <a:hlinkClick r:id="rId21" action="ppaction://hlinksldjump"/>
          </p:cNvPr>
          <p:cNvSpPr/>
          <p:nvPr/>
        </p:nvSpPr>
        <p:spPr>
          <a:xfrm>
            <a:off x="7236296" y="0"/>
            <a:ext cx="39553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b="1" dirty="0" smtClean="0">
                <a:latin typeface="Calibri" pitchFamily="34" charset="0"/>
                <a:cs typeface="Calibri" pitchFamily="34" charset="0"/>
              </a:rPr>
              <a:t>12</a:t>
            </a:r>
            <a:endParaRPr lang="en-GB" sz="1400" b="1" dirty="0">
              <a:latin typeface="Calibri" pitchFamily="34" charset="0"/>
              <a:cs typeface="Calibri" pitchFamily="34" charset="0"/>
            </a:endParaRPr>
          </a:p>
        </p:txBody>
      </p:sp>
      <p:sp>
        <p:nvSpPr>
          <p:cNvPr id="22" name="Round Same Side Corner Rectangle 21">
            <a:hlinkClick r:id="rId22" action="ppaction://hlinksldjump"/>
          </p:cNvPr>
          <p:cNvSpPr/>
          <p:nvPr/>
        </p:nvSpPr>
        <p:spPr>
          <a:xfrm>
            <a:off x="69482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A</a:t>
            </a:r>
            <a:endParaRPr lang="en-GB" sz="1400" b="1" dirty="0">
              <a:latin typeface="Calibri" pitchFamily="34" charset="0"/>
              <a:cs typeface="Calibri" pitchFamily="34" charset="0"/>
            </a:endParaRPr>
          </a:p>
        </p:txBody>
      </p:sp>
      <p:sp>
        <p:nvSpPr>
          <p:cNvPr id="23" name="Round Same Side Corner Rectangle 22">
            <a:hlinkClick r:id="rId23" action="ppaction://hlinksldjump"/>
          </p:cNvPr>
          <p:cNvSpPr/>
          <p:nvPr/>
        </p:nvSpPr>
        <p:spPr>
          <a:xfrm>
            <a:off x="730830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B</a:t>
            </a:r>
            <a:endParaRPr lang="en-GB" sz="1400" b="1" dirty="0">
              <a:latin typeface="Calibri" pitchFamily="34" charset="0"/>
              <a:cs typeface="Calibri" pitchFamily="34" charset="0"/>
            </a:endParaRPr>
          </a:p>
        </p:txBody>
      </p:sp>
      <p:sp>
        <p:nvSpPr>
          <p:cNvPr id="24" name="Round Same Side Corner Rectangle 23">
            <a:hlinkClick r:id="rId24" action="ppaction://hlinksldjump"/>
          </p:cNvPr>
          <p:cNvSpPr/>
          <p:nvPr/>
        </p:nvSpPr>
        <p:spPr>
          <a:xfrm>
            <a:off x="766834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C</a:t>
            </a:r>
            <a:endParaRPr lang="en-GB" sz="1400" b="1" dirty="0">
              <a:latin typeface="Calibri" pitchFamily="34" charset="0"/>
              <a:cs typeface="Calibri" pitchFamily="34" charset="0"/>
            </a:endParaRPr>
          </a:p>
        </p:txBody>
      </p:sp>
      <p:sp>
        <p:nvSpPr>
          <p:cNvPr id="25" name="Round Same Side Corner Rectangle 24">
            <a:hlinkClick r:id="rId25" action="ppaction://hlinksldjump"/>
          </p:cNvPr>
          <p:cNvSpPr/>
          <p:nvPr/>
        </p:nvSpPr>
        <p:spPr>
          <a:xfrm>
            <a:off x="802838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D</a:t>
            </a:r>
            <a:endParaRPr lang="en-GB" sz="1400" b="1" dirty="0">
              <a:latin typeface="Calibri" pitchFamily="34" charset="0"/>
              <a:cs typeface="Calibri" pitchFamily="34" charset="0"/>
            </a:endParaRPr>
          </a:p>
        </p:txBody>
      </p:sp>
      <p:sp>
        <p:nvSpPr>
          <p:cNvPr id="26" name="Round Same Side Corner Rectangle 25">
            <a:hlinkClick r:id="rId26" action="ppaction://hlinksldjump"/>
          </p:cNvPr>
          <p:cNvSpPr/>
          <p:nvPr/>
        </p:nvSpPr>
        <p:spPr>
          <a:xfrm>
            <a:off x="838842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E</a:t>
            </a:r>
            <a:endParaRPr lang="en-GB" sz="1400" b="1" dirty="0">
              <a:latin typeface="Calibri" pitchFamily="34" charset="0"/>
              <a:cs typeface="Calibri" pitchFamily="34" charset="0"/>
            </a:endParaRPr>
          </a:p>
        </p:txBody>
      </p:sp>
      <p:sp>
        <p:nvSpPr>
          <p:cNvPr id="27" name="Round Same Side Corner Rectangle 26">
            <a:hlinkClick r:id="rId27" action="ppaction://hlinksldjump"/>
          </p:cNvPr>
          <p:cNvSpPr/>
          <p:nvPr/>
        </p:nvSpPr>
        <p:spPr>
          <a:xfrm>
            <a:off x="8748464" y="332656"/>
            <a:ext cx="39553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Calibri" pitchFamily="34" charset="0"/>
                <a:cs typeface="Calibri" pitchFamily="34" charset="0"/>
              </a:rPr>
              <a:t>F</a:t>
            </a:r>
            <a:endParaRPr lang="en-GB" sz="1400"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7314c9f674c44186a5c55ca4d7fd6ea99999b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ookeWest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BrookeWeston</Template>
  <TotalTime>6781</TotalTime>
  <Words>11161</Words>
  <Application>Microsoft Office PowerPoint</Application>
  <PresentationFormat>On-screen Show (4:3)</PresentationFormat>
  <Paragraphs>2296</Paragraphs>
  <Slides>97</Slides>
  <Notes>96</Notes>
  <HiddenSlides>88</HiddenSlides>
  <MMClips>22</MMClips>
  <ScaleCrop>false</ScaleCrop>
  <HeadingPairs>
    <vt:vector size="4" baseType="variant">
      <vt:variant>
        <vt:lpstr>Theme</vt:lpstr>
      </vt:variant>
      <vt:variant>
        <vt:i4>1</vt:i4>
      </vt:variant>
      <vt:variant>
        <vt:lpstr>Slide Titles</vt:lpstr>
      </vt:variant>
      <vt:variant>
        <vt:i4>97</vt:i4>
      </vt:variant>
    </vt:vector>
  </HeadingPairs>
  <TitlesOfParts>
    <vt:vector size="98" baseType="lpstr">
      <vt:lpstr>BrookeWeston</vt:lpstr>
      <vt:lpstr>Unit 14 - Computer Animation</vt:lpstr>
      <vt:lpstr> Unit 14 Scenario</vt:lpstr>
      <vt:lpstr>Unit 14 - Computer Animation</vt:lpstr>
      <vt:lpstr> Assessment Scenario</vt:lpstr>
      <vt:lpstr> Assessment Criteria</vt:lpstr>
      <vt:lpstr> Areas to Cover</vt:lpstr>
      <vt:lpstr> Assessment Tasks</vt:lpstr>
      <vt:lpstr> Assessment Tasks</vt:lpstr>
      <vt:lpstr> 1 - Introduction to the Animation Industry</vt:lpstr>
      <vt:lpstr> 1 - Introduction to the Animation Industry</vt:lpstr>
      <vt:lpstr> 1 - Introduction to the Animation Industry</vt:lpstr>
      <vt:lpstr> 2 - Use of Animation</vt:lpstr>
      <vt:lpstr> 3 - Types of Animations</vt:lpstr>
      <vt:lpstr> 3 - Types of Animations</vt:lpstr>
      <vt:lpstr> 3 - Types of Animations</vt:lpstr>
      <vt:lpstr> 3 - Types of Animations</vt:lpstr>
      <vt:lpstr> 3 - Types of Animations</vt:lpstr>
      <vt:lpstr> 3 - Types of Animations</vt:lpstr>
      <vt:lpstr> 3 - Types of Animations</vt:lpstr>
      <vt:lpstr> 3 - Types of Animations</vt:lpstr>
      <vt:lpstr> 3 - Types of Animations</vt:lpstr>
      <vt:lpstr> 3 - Types of Animations</vt:lpstr>
      <vt:lpstr> 3 - Types of Animations</vt:lpstr>
      <vt:lpstr> 3 - Types of Animations</vt:lpstr>
      <vt:lpstr> 3 - Types of Animations (RESOURCES)</vt:lpstr>
      <vt:lpstr> 4 - Principles of Character Animation</vt:lpstr>
      <vt:lpstr> 4 - Principles of Character Animation</vt:lpstr>
      <vt:lpstr> 4 - Principles of Character Animation</vt:lpstr>
      <vt:lpstr> 4 - Principles of Character Animation</vt:lpstr>
      <vt:lpstr> 4 - Principles of Character Animation</vt:lpstr>
      <vt:lpstr> 4 - Principles of Character Animation</vt:lpstr>
      <vt:lpstr> 4 - Principles of Character Animation</vt:lpstr>
      <vt:lpstr> 4 - Principles of Character Animation</vt:lpstr>
      <vt:lpstr> 4 - Principles of Character Animation</vt:lpstr>
      <vt:lpstr> 4 - Principles of Character Animation</vt:lpstr>
      <vt:lpstr> 4 - Principles of Character Animation</vt:lpstr>
      <vt:lpstr> 4 - Principles of Character Animation</vt:lpstr>
      <vt:lpstr> 4 - Principles of Character Animation</vt:lpstr>
      <vt:lpstr> 4 - Principles of Character Animation</vt:lpstr>
      <vt:lpstr> 4 - Principles of Character Animation</vt:lpstr>
      <vt:lpstr> 5 - Studios and their Well Known Animated Films</vt:lpstr>
      <vt:lpstr> 5 - Studios and their Well Known Animated Films</vt:lpstr>
      <vt:lpstr> 5 - Studios and their Well Known Animated Films</vt:lpstr>
      <vt:lpstr> 6 - Famous Animators and their Creations</vt:lpstr>
      <vt:lpstr> 6 - Famous Animators and their Creations</vt:lpstr>
      <vt:lpstr>Task 6 - Expectations</vt:lpstr>
      <vt:lpstr> 7 - Animation Formats</vt:lpstr>
      <vt:lpstr>Unit 14 - Computer Animation</vt:lpstr>
      <vt:lpstr> Assessment Scenario</vt:lpstr>
      <vt:lpstr> Assessment Criteria</vt:lpstr>
      <vt:lpstr> Areas to Cover</vt:lpstr>
      <vt:lpstr> Assessment Tasks</vt:lpstr>
      <vt:lpstr> 1 - Storyboards</vt:lpstr>
      <vt:lpstr> 1 - Storyboards</vt:lpstr>
      <vt:lpstr> 1 - Storyboards</vt:lpstr>
      <vt:lpstr> 2 - Bar/Dope Sheets</vt:lpstr>
      <vt:lpstr> 2 - Bar/Dope Sheets</vt:lpstr>
      <vt:lpstr> 2 - Bar Sheets</vt:lpstr>
      <vt:lpstr> 2 - Dope Sheets</vt:lpstr>
      <vt:lpstr> 3 - Log Sheets</vt:lpstr>
      <vt:lpstr> 4 - Software Tools </vt:lpstr>
      <vt:lpstr> 4 - Software Tools </vt:lpstr>
      <vt:lpstr> 4 - Software Tools </vt:lpstr>
      <vt:lpstr> 4 - Software Tools </vt:lpstr>
      <vt:lpstr> 4 - Software Tools </vt:lpstr>
      <vt:lpstr> 4 - Software Tools </vt:lpstr>
      <vt:lpstr> 4 - Software Tools </vt:lpstr>
      <vt:lpstr> 4 - Software Tools </vt:lpstr>
      <vt:lpstr> 5 - Factors to Consider</vt:lpstr>
      <vt:lpstr>Unit 14 - Computer Animation</vt:lpstr>
      <vt:lpstr> Assessment Scenario</vt:lpstr>
      <vt:lpstr> Assessment Criteria</vt:lpstr>
      <vt:lpstr> Areas to Cover</vt:lpstr>
      <vt:lpstr> Assessment Tasks</vt:lpstr>
      <vt:lpstr> Assessment Tasks</vt:lpstr>
      <vt:lpstr> 1 - Purpose and Audience</vt:lpstr>
      <vt:lpstr> 2 - Type of Animation</vt:lpstr>
      <vt:lpstr> 3 - Animation Content / Storyline</vt:lpstr>
      <vt:lpstr> 4 - Animation Character(s)</vt:lpstr>
      <vt:lpstr> 4 - Animation Character(s)</vt:lpstr>
      <vt:lpstr> 5 - Animation Storyboard</vt:lpstr>
      <vt:lpstr> 5 - Animation Storyboard</vt:lpstr>
      <vt:lpstr> 6 - Develop your Character(s)</vt:lpstr>
      <vt:lpstr> 6 - Develop your Character(s)</vt:lpstr>
      <vt:lpstr> 7 - Creating your Animation</vt:lpstr>
      <vt:lpstr> 8 - Animation Evidence</vt:lpstr>
      <vt:lpstr> 9 - Test Plan</vt:lpstr>
      <vt:lpstr> 9 - Test Table Example</vt:lpstr>
      <vt:lpstr> 10 - Export Animation</vt:lpstr>
      <vt:lpstr> 11 - Witness Statement</vt:lpstr>
      <vt:lpstr> 12 - Evaluation</vt:lpstr>
      <vt:lpstr> 12 - Evaluation (Technical Quality)</vt:lpstr>
      <vt:lpstr> 12 - Evaluate (Creative Quality)</vt:lpstr>
      <vt:lpstr> 12 - Evaluation (Appeal to Target Audience)</vt:lpstr>
      <vt:lpstr> 12 - Evaluation (Software/Techniques Used) </vt:lpstr>
      <vt:lpstr> 12 - Evaluation (Peer Feedback)</vt:lpstr>
      <vt:lpstr> 12 - Evaluation (Improvements)</vt:lpstr>
    </vt:vector>
  </TitlesOfParts>
  <Company>Brooke Weston CTC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14 - Computer Animation</dc:title>
  <dc:subject>Level 3 - ICT</dc:subject>
  <dc:creator>kpa</dc:creator>
  <cp:lastModifiedBy>Stephen Rafferty</cp:lastModifiedBy>
  <cp:revision>231</cp:revision>
  <dcterms:created xsi:type="dcterms:W3CDTF">2008-08-20T08:55:34Z</dcterms:created>
  <dcterms:modified xsi:type="dcterms:W3CDTF">2013-09-04T09:59:40Z</dcterms:modified>
  <cp:category>Unit 05</cp:category>
</cp:coreProperties>
</file>